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6" r:id="rId2"/>
    <p:sldId id="256" r:id="rId3"/>
    <p:sldId id="277" r:id="rId4"/>
    <p:sldId id="268" r:id="rId5"/>
    <p:sldId id="257" r:id="rId6"/>
    <p:sldId id="258" r:id="rId7"/>
    <p:sldId id="259" r:id="rId8"/>
    <p:sldId id="261" r:id="rId9"/>
    <p:sldId id="262" r:id="rId10"/>
    <p:sldId id="263" r:id="rId11"/>
    <p:sldId id="269" r:id="rId12"/>
    <p:sldId id="273" r:id="rId13"/>
    <p:sldId id="275" r:id="rId14"/>
    <p:sldId id="264" r:id="rId15"/>
    <p:sldId id="265" r:id="rId16"/>
    <p:sldId id="276" r:id="rId17"/>
    <p:sldId id="270" r:id="rId18"/>
    <p:sldId id="271" r:id="rId19"/>
    <p:sldId id="272" r:id="rId20"/>
    <p:sldId id="278" r:id="rId21"/>
    <p:sldId id="279" r:id="rId22"/>
    <p:sldId id="267" r:id="rId2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70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A8FED-7455-4C50-B980-C25285F901CE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2451B-8A34-49D0-B526-D59F24D2C0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9755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EB3182-9629-EC81-013E-FA673EA67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DB15A19E-D89D-31ED-F8A2-C66FEE9EA4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68B2A05-6B07-935E-91C1-7C683AECB4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6079B46-F0DC-5D03-9561-5125686F95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32892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DF83C-B829-30D1-E35A-3761FA1989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F4E5F4A-64E1-5F36-1726-1FEFFA6D58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E10B38DF-1B0A-BE99-A095-DF3DAEC983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61CFDB5-0698-FF32-CBAA-38EE20C3EF2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60185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E443B-9A9D-0570-F2B9-ECB2387D7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28474DD1-1510-AE07-0828-1D776C78F5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8E4F2E23-E44E-DC51-B44C-888276276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24634FC-A9E5-6B5B-9554-D582CD3788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0299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45DD0-CEED-28E8-00E3-3BD313759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39A5E436-A8CE-2B74-BFAC-2EBA5A1E7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0BCB8E9-7FD2-1D9C-CCE6-B8AD5E9AB2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4C9770-D73B-3AF1-8A20-A12108F665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465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8D37E-6549-B490-4380-B9CB85A93B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E560171A-1579-C094-DEFA-3B4752FE36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79D3DD67-12D9-1498-DEE6-AAFC893DAB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0207D1B-B29D-2D33-2140-270C7579761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78213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7D799-328F-9BC3-9B9F-875A24337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627ACC12-9291-BA25-9A23-947EBA75E9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FFDBEA7-0B7C-A0C9-B865-832138EAFB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A85510-2703-7A31-A9E0-ADC02EF753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683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ABC01E-702E-70C9-BCB8-25AB04464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EC9956-3F09-27AC-3CA1-ECBC98D1CB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41220C54-B1F3-CFDB-EFB2-55C67151BF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9BEF4D5-C7AD-33A0-FB97-B7F62CF08B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366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82BB0-ABF7-4C69-385A-3E3E0DA4E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911FDE00-9993-4E59-F196-2F5F9D230E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8C710D0-B7A0-39CA-847E-F7E02539D7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D8822D0-8AB3-CF75-3DE2-95209C3F43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03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9D7AF2-DDE0-658A-1036-E2B4F80A4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585669B-891D-4260-866B-EB5016676C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ADD3FDF-9D86-6AD0-5E6D-D12D984CD8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21A930-4C52-BFC8-14BD-71B06F01CF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4944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451B-8A34-49D0-B526-D59F24D2C010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4351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4678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0592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579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841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522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52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649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709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9062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9713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580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DFB83-F9E9-489B-AD08-6F0117CF7C0A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6A4E2-0E44-4157-9A28-2982D05D27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212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nlinedti.or.kr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9365" y="2564904"/>
            <a:ext cx="63337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온라인 교육장 </a:t>
            </a: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교육예약 및 수강 관련 매뉴얼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모바일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20273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DCAB837-92DE-D4A3-3013-E818B0D8D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05" y="1058453"/>
            <a:ext cx="3792483" cy="496283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4545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1. </a:t>
            </a:r>
            <a:r>
              <a:rPr lang="ko-KR" altLang="en-US" dirty="0"/>
              <a:t>온라인 교육장 접속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248711" y="1495817"/>
            <a:ext cx="2664296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네이버</a:t>
            </a:r>
            <a:r>
              <a:rPr lang="en-US" altLang="ko-KR" sz="1000" dirty="0"/>
              <a:t> </a:t>
            </a:r>
            <a:r>
              <a:rPr lang="ko-KR" altLang="en-US" sz="1000" dirty="0"/>
              <a:t>또는 다음에서 </a:t>
            </a:r>
            <a:r>
              <a:rPr lang="en-US" altLang="ko-KR" sz="1000" dirty="0"/>
              <a:t>‘</a:t>
            </a:r>
            <a:r>
              <a:rPr lang="ko-KR" altLang="en-US" sz="1000" dirty="0"/>
              <a:t>대구시교통연수원</a:t>
            </a:r>
            <a:r>
              <a:rPr lang="en-US" altLang="ko-KR" sz="1000" dirty="0"/>
              <a:t>’</a:t>
            </a:r>
            <a:r>
              <a:rPr lang="ko-KR" altLang="en-US" sz="1000" dirty="0"/>
              <a:t>을 검색하여 홈페이지로 접속하신 후 </a:t>
            </a:r>
            <a:r>
              <a:rPr lang="en-US" altLang="ko-KR" sz="1000" dirty="0">
                <a:solidFill>
                  <a:srgbClr val="C00000"/>
                </a:solidFill>
              </a:rPr>
              <a:t>[</a:t>
            </a:r>
            <a:r>
              <a:rPr lang="ko-KR" altLang="en-US" sz="1000" dirty="0">
                <a:solidFill>
                  <a:srgbClr val="C00000"/>
                </a:solidFill>
              </a:rPr>
              <a:t>보수교육 온라인교육 예약 바로가기</a:t>
            </a:r>
            <a:r>
              <a:rPr lang="en-US" altLang="ko-KR" sz="1000" dirty="0">
                <a:solidFill>
                  <a:srgbClr val="C00000"/>
                </a:solidFill>
              </a:rPr>
              <a:t>]</a:t>
            </a:r>
            <a:r>
              <a:rPr lang="ko-KR" altLang="en-US" sz="1000" dirty="0"/>
              <a:t>버튼을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D06D645-4866-D1A2-90C6-821C0B389576}"/>
              </a:ext>
            </a:extLst>
          </p:cNvPr>
          <p:cNvSpPr/>
          <p:nvPr/>
        </p:nvSpPr>
        <p:spPr>
          <a:xfrm>
            <a:off x="2195736" y="4067780"/>
            <a:ext cx="875372" cy="585356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5788863-03B5-3967-C965-F76F44248B60}"/>
              </a:ext>
            </a:extLst>
          </p:cNvPr>
          <p:cNvSpPr txBox="1"/>
          <p:nvPr/>
        </p:nvSpPr>
        <p:spPr>
          <a:xfrm>
            <a:off x="6228184" y="2444116"/>
            <a:ext cx="2664296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네이버</a:t>
            </a:r>
            <a:r>
              <a:rPr lang="en-US" altLang="ko-KR" sz="1000" dirty="0"/>
              <a:t> </a:t>
            </a:r>
            <a:r>
              <a:rPr lang="ko-KR" altLang="en-US" sz="1000" dirty="0"/>
              <a:t>또는 다음에서 도메인 주소란에  </a:t>
            </a:r>
            <a:r>
              <a:rPr lang="en-US" altLang="ko-KR" sz="1000" dirty="0">
                <a:hlinkClick r:id="rId3"/>
              </a:rPr>
              <a:t>www.onlinedti.or.kr</a:t>
            </a:r>
            <a:r>
              <a:rPr lang="en-US" altLang="ko-KR" sz="1000" dirty="0"/>
              <a:t> </a:t>
            </a:r>
            <a:r>
              <a:rPr lang="ko-KR" altLang="en-US" sz="1000" dirty="0"/>
              <a:t>을</a:t>
            </a:r>
            <a:r>
              <a:rPr lang="en-US" altLang="ko-KR" sz="1000" dirty="0"/>
              <a:t> </a:t>
            </a:r>
            <a:r>
              <a:rPr lang="ko-KR" altLang="en-US" sz="1000" dirty="0"/>
              <a:t>입력하시면 교육장으로 바로 이동하실 수 있습니다</a:t>
            </a:r>
          </a:p>
        </p:txBody>
      </p: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F463274D-FFE3-F3B8-9F3B-BF838536984E}"/>
              </a:ext>
            </a:extLst>
          </p:cNvPr>
          <p:cNvCxnSpPr>
            <a:cxnSpLocks/>
            <a:stCxn id="37" idx="3"/>
            <a:endCxn id="10" idx="1"/>
          </p:cNvCxnSpPr>
          <p:nvPr/>
        </p:nvCxnSpPr>
        <p:spPr>
          <a:xfrm flipV="1">
            <a:off x="3071108" y="1849760"/>
            <a:ext cx="3177603" cy="2510698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4107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03011-7279-8F1D-16FA-3ABA42DE2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BF20296-8D9C-F3E0-1EE3-5A61CA29F838}"/>
              </a:ext>
            </a:extLst>
          </p:cNvPr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1FA1C2-7BAE-4262-3B3C-1325374E9C3B}"/>
              </a:ext>
            </a:extLst>
          </p:cNvPr>
          <p:cNvSpPr txBox="1"/>
          <p:nvPr/>
        </p:nvSpPr>
        <p:spPr>
          <a:xfrm>
            <a:off x="385757" y="68912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2. </a:t>
            </a:r>
            <a:r>
              <a:rPr lang="ko-KR" altLang="en-US" dirty="0"/>
              <a:t>온라인 교육장 로그인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761981B-9CE8-7A94-4C85-2E3531374F38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1F4312-7080-CF39-F1E5-95A1ADBC8909}"/>
              </a:ext>
            </a:extLst>
          </p:cNvPr>
          <p:cNvSpPr txBox="1"/>
          <p:nvPr/>
        </p:nvSpPr>
        <p:spPr>
          <a:xfrm>
            <a:off x="6248711" y="1495817"/>
            <a:ext cx="2664296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1. </a:t>
            </a:r>
            <a:r>
              <a:rPr lang="ko-KR" altLang="en-US" sz="1000" dirty="0"/>
              <a:t>이름과</a:t>
            </a:r>
            <a:r>
              <a:rPr lang="en-US" altLang="ko-KR" sz="1000" dirty="0"/>
              <a:t> </a:t>
            </a:r>
            <a:r>
              <a:rPr lang="ko-KR" altLang="en-US" sz="1000" dirty="0"/>
              <a:t>주민등록번호를 모두 입력하신 후</a:t>
            </a:r>
            <a:r>
              <a:rPr lang="en-US" altLang="ko-KR" sz="1000" dirty="0"/>
              <a:t>, </a:t>
            </a:r>
            <a:r>
              <a:rPr lang="ko-KR" altLang="en-US" sz="1000" dirty="0">
                <a:solidFill>
                  <a:srgbClr val="EE0000"/>
                </a:solidFill>
              </a:rPr>
              <a:t>개인정보 수집 및 이용동의 체크박스</a:t>
            </a:r>
            <a:r>
              <a:rPr lang="ko-KR" altLang="en-US" sz="1000" dirty="0"/>
              <a:t>를 클릭해주세요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7088443-92A7-FF88-055E-2F4E6CE4C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78" y="1196752"/>
            <a:ext cx="4746459" cy="482453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37EC1F4-8104-B133-9F70-19421C87A52B}"/>
              </a:ext>
            </a:extLst>
          </p:cNvPr>
          <p:cNvSpPr/>
          <p:nvPr/>
        </p:nvSpPr>
        <p:spPr>
          <a:xfrm>
            <a:off x="1835696" y="2924944"/>
            <a:ext cx="3384376" cy="72008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B00F8A7D-A4BE-38CE-1634-BD1598E4A504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5220072" y="1772816"/>
            <a:ext cx="432048" cy="1512168"/>
          </a:xfrm>
          <a:prstGeom prst="bentConnector2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EC4FEB04-7CE4-2A6F-F77A-DCC2F90A4433}"/>
              </a:ext>
            </a:extLst>
          </p:cNvPr>
          <p:cNvCxnSpPr>
            <a:cxnSpLocks/>
            <a:endCxn id="10" idx="1"/>
          </p:cNvCxnSpPr>
          <p:nvPr/>
        </p:nvCxnSpPr>
        <p:spPr>
          <a:xfrm>
            <a:off x="5652120" y="1772816"/>
            <a:ext cx="596591" cy="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6740C5C-7ACF-BB44-A959-2181E4A35CFA}"/>
              </a:ext>
            </a:extLst>
          </p:cNvPr>
          <p:cNvSpPr/>
          <p:nvPr/>
        </p:nvSpPr>
        <p:spPr>
          <a:xfrm>
            <a:off x="3851920" y="3717032"/>
            <a:ext cx="288032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94F24805-79AE-8A15-7A21-4139CE77E85E}"/>
              </a:ext>
            </a:extLst>
          </p:cNvPr>
          <p:cNvCxnSpPr>
            <a:cxnSpLocks/>
          </p:cNvCxnSpPr>
          <p:nvPr/>
        </p:nvCxnSpPr>
        <p:spPr>
          <a:xfrm>
            <a:off x="4139952" y="3825044"/>
            <a:ext cx="1512168" cy="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F90EB82B-8ED6-6A97-4DAE-BF67D3F10984}"/>
              </a:ext>
            </a:extLst>
          </p:cNvPr>
          <p:cNvCxnSpPr>
            <a:cxnSpLocks/>
          </p:cNvCxnSpPr>
          <p:nvPr/>
        </p:nvCxnSpPr>
        <p:spPr>
          <a:xfrm flipV="1">
            <a:off x="5652120" y="3284984"/>
            <a:ext cx="0" cy="54006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AB4D3E95-B9FF-1264-D410-8112C8F95FDC}"/>
              </a:ext>
            </a:extLst>
          </p:cNvPr>
          <p:cNvSpPr/>
          <p:nvPr/>
        </p:nvSpPr>
        <p:spPr>
          <a:xfrm>
            <a:off x="2195736" y="4077072"/>
            <a:ext cx="1800200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A6A71E4F-9D3F-705A-9A02-1CB24DD8B3BD}"/>
              </a:ext>
            </a:extLst>
          </p:cNvPr>
          <p:cNvCxnSpPr>
            <a:cxnSpLocks/>
            <a:stCxn id="37" idx="3"/>
          </p:cNvCxnSpPr>
          <p:nvPr/>
        </p:nvCxnSpPr>
        <p:spPr>
          <a:xfrm flipV="1">
            <a:off x="3995936" y="4185084"/>
            <a:ext cx="2252775" cy="72008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B530678F-2519-E831-6083-F9B82191B4F3}"/>
              </a:ext>
            </a:extLst>
          </p:cNvPr>
          <p:cNvSpPr txBox="1"/>
          <p:nvPr/>
        </p:nvSpPr>
        <p:spPr>
          <a:xfrm>
            <a:off x="6238448" y="3965833"/>
            <a:ext cx="2664296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2. </a:t>
            </a:r>
            <a:r>
              <a:rPr lang="ko-KR" altLang="en-US" sz="1000" dirty="0"/>
              <a:t>위 내용을 작성완료하신 후에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실명확인</a:t>
            </a:r>
            <a:r>
              <a:rPr lang="en-US" altLang="ko-KR" sz="1000" dirty="0">
                <a:solidFill>
                  <a:srgbClr val="EE0000"/>
                </a:solidFill>
              </a:rPr>
              <a:t>(</a:t>
            </a:r>
            <a:r>
              <a:rPr lang="ko-KR" altLang="en-US" sz="1000" dirty="0">
                <a:solidFill>
                  <a:srgbClr val="EE0000"/>
                </a:solidFill>
              </a:rPr>
              <a:t>로그인하기</a:t>
            </a:r>
            <a:r>
              <a:rPr lang="en-US" altLang="ko-KR" sz="1000" dirty="0">
                <a:solidFill>
                  <a:srgbClr val="EE0000"/>
                </a:solidFill>
              </a:rPr>
              <a:t>)]</a:t>
            </a:r>
            <a:r>
              <a:rPr lang="ko-KR" altLang="en-US" sz="1000" dirty="0"/>
              <a:t>버튼을 클릭해주세요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159714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3. </a:t>
            </a:r>
            <a:r>
              <a:rPr lang="ko-KR" altLang="en-US" dirty="0"/>
              <a:t>교육예약 페이지 이동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72200" y="1431477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상단 </a:t>
            </a:r>
            <a:r>
              <a:rPr lang="en-US" altLang="ko-KR" sz="1000" dirty="0"/>
              <a:t>[</a:t>
            </a:r>
            <a:r>
              <a:rPr lang="ko-KR" altLang="en-US" sz="1000" dirty="0"/>
              <a:t>교육예약</a:t>
            </a:r>
            <a:r>
              <a:rPr lang="en-US" altLang="ko-KR" sz="1000" dirty="0"/>
              <a:t>]</a:t>
            </a:r>
            <a:r>
              <a:rPr lang="ko-KR" altLang="en-US" sz="1000" dirty="0"/>
              <a:t> 버튼 또는 </a:t>
            </a:r>
            <a:r>
              <a:rPr lang="en-US" altLang="ko-KR" sz="1000" dirty="0"/>
              <a:t>[</a:t>
            </a:r>
            <a:r>
              <a:rPr lang="ko-KR" altLang="en-US" sz="1000" dirty="0"/>
              <a:t>바로가기</a:t>
            </a:r>
            <a:r>
              <a:rPr lang="en-US" altLang="ko-KR" sz="1000" dirty="0"/>
              <a:t>]</a:t>
            </a:r>
            <a:r>
              <a:rPr lang="ko-KR" altLang="en-US" sz="1000" dirty="0"/>
              <a:t>버튼 클릭하여 교육예약 페이지로 이동합니다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830E9CB-71BE-017B-07BF-9E3C1541E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17" y="1221093"/>
            <a:ext cx="4587599" cy="4653136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AD9461-AB19-DA87-A7D1-EACACCB82947}"/>
              </a:ext>
            </a:extLst>
          </p:cNvPr>
          <p:cNvSpPr/>
          <p:nvPr/>
        </p:nvSpPr>
        <p:spPr>
          <a:xfrm>
            <a:off x="1907704" y="1556792"/>
            <a:ext cx="504056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5C5EB8C-206C-E627-E427-61B795277A66}"/>
              </a:ext>
            </a:extLst>
          </p:cNvPr>
          <p:cNvSpPr/>
          <p:nvPr/>
        </p:nvSpPr>
        <p:spPr>
          <a:xfrm>
            <a:off x="2555776" y="2564904"/>
            <a:ext cx="720080" cy="2880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연결선: 꺾임 21">
            <a:extLst>
              <a:ext uri="{FF2B5EF4-FFF2-40B4-BE49-F238E27FC236}">
                <a16:creationId xmlns:a16="http://schemas.microsoft.com/office/drawing/2014/main" id="{783F3968-0420-31E3-D5E0-8BAD98ECD922}"/>
              </a:ext>
            </a:extLst>
          </p:cNvPr>
          <p:cNvCxnSpPr>
            <a:cxnSpLocks/>
            <a:endCxn id="10" idx="1"/>
          </p:cNvCxnSpPr>
          <p:nvPr/>
        </p:nvCxnSpPr>
        <p:spPr>
          <a:xfrm flipV="1">
            <a:off x="3269487" y="1708476"/>
            <a:ext cx="3102713" cy="988076"/>
          </a:xfrm>
          <a:prstGeom prst="bentConnector3">
            <a:avLst>
              <a:gd name="adj1" fmla="val 28669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3669255-BDEA-9DCF-F18D-3C2119147A1D}"/>
              </a:ext>
            </a:extLst>
          </p:cNvPr>
          <p:cNvSpPr txBox="1"/>
          <p:nvPr/>
        </p:nvSpPr>
        <p:spPr>
          <a:xfrm>
            <a:off x="6372200" y="2154922"/>
            <a:ext cx="2448272" cy="861774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최초 예약 및 로그아웃 한 후</a:t>
            </a:r>
            <a:r>
              <a:rPr lang="en-US" altLang="ko-KR" sz="1000" dirty="0"/>
              <a:t>, </a:t>
            </a:r>
            <a:r>
              <a:rPr lang="ko-KR" altLang="en-US" sz="1000" dirty="0"/>
              <a:t>온라인교육장 </a:t>
            </a:r>
            <a:r>
              <a:rPr lang="ko-KR" altLang="en-US" sz="1000" dirty="0" err="1"/>
              <a:t>재접속</a:t>
            </a:r>
            <a:r>
              <a:rPr lang="ko-KR" altLang="en-US" sz="1000" dirty="0"/>
              <a:t> 시</a:t>
            </a:r>
            <a:r>
              <a:rPr lang="en-US" altLang="ko-KR" sz="1000" dirty="0"/>
              <a:t>, </a:t>
            </a:r>
            <a:r>
              <a:rPr lang="ko-KR" altLang="en-US" sz="1000" dirty="0"/>
              <a:t>해당 버튼 클릭하면 </a:t>
            </a:r>
            <a:endParaRPr lang="en-US" altLang="ko-KR" sz="1000" dirty="0"/>
          </a:p>
          <a:p>
            <a:r>
              <a:rPr lang="en-US" altLang="ko-KR" sz="1000" dirty="0">
                <a:solidFill>
                  <a:srgbClr val="EE0000"/>
                </a:solidFill>
              </a:rPr>
              <a:t>‘</a:t>
            </a:r>
            <a:r>
              <a:rPr lang="ko-KR" altLang="en-US" sz="1000" dirty="0">
                <a:solidFill>
                  <a:srgbClr val="EE0000"/>
                </a:solidFill>
              </a:rPr>
              <a:t>나의 강의실</a:t>
            </a:r>
            <a:r>
              <a:rPr lang="en-US" altLang="ko-KR" sz="1000" dirty="0">
                <a:solidFill>
                  <a:srgbClr val="EE0000"/>
                </a:solidFill>
              </a:rPr>
              <a:t>’</a:t>
            </a:r>
            <a:r>
              <a:rPr lang="ko-KR" altLang="en-US" sz="1000" dirty="0"/>
              <a:t>로 이동하여 강의를 계속 보거나 강의 수강 완료 후 수료증을 확인하실 수 있습니다</a:t>
            </a:r>
            <a:r>
              <a:rPr lang="en-US" altLang="ko-KR" sz="1000" dirty="0"/>
              <a:t>. </a:t>
            </a:r>
            <a:endParaRPr lang="ko-KR" altLang="en-US" sz="1000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156A9EB-BC2C-C979-687E-40BFC8766C2A}"/>
              </a:ext>
            </a:extLst>
          </p:cNvPr>
          <p:cNvSpPr/>
          <p:nvPr/>
        </p:nvSpPr>
        <p:spPr>
          <a:xfrm>
            <a:off x="2051720" y="3062273"/>
            <a:ext cx="1800200" cy="46707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" name="연결선: 꺾임 16">
            <a:extLst>
              <a:ext uri="{FF2B5EF4-FFF2-40B4-BE49-F238E27FC236}">
                <a16:creationId xmlns:a16="http://schemas.microsoft.com/office/drawing/2014/main" id="{F814ECD4-4D10-A1F6-D0FD-55C519D56E1F}"/>
              </a:ext>
            </a:extLst>
          </p:cNvPr>
          <p:cNvCxnSpPr>
            <a:cxnSpLocks/>
          </p:cNvCxnSpPr>
          <p:nvPr/>
        </p:nvCxnSpPr>
        <p:spPr>
          <a:xfrm flipV="1">
            <a:off x="3852446" y="2417452"/>
            <a:ext cx="2537172" cy="905037"/>
          </a:xfrm>
          <a:prstGeom prst="bentConnector3">
            <a:avLst>
              <a:gd name="adj1" fmla="val 71967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연결선: 꺾임 11">
            <a:extLst>
              <a:ext uri="{FF2B5EF4-FFF2-40B4-BE49-F238E27FC236}">
                <a16:creationId xmlns:a16="http://schemas.microsoft.com/office/drawing/2014/main" id="{F04A604A-C75E-7CFF-DE32-A8C86CAE9F6B}"/>
              </a:ext>
            </a:extLst>
          </p:cNvPr>
          <p:cNvCxnSpPr>
            <a:cxnSpLocks/>
          </p:cNvCxnSpPr>
          <p:nvPr/>
        </p:nvCxnSpPr>
        <p:spPr>
          <a:xfrm>
            <a:off x="2195736" y="1772816"/>
            <a:ext cx="1944216" cy="382106"/>
          </a:xfrm>
          <a:prstGeom prst="bentConnector3">
            <a:avLst>
              <a:gd name="adj1" fmla="val 281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2A5D54D-F1A8-3DEA-7BD3-25CFBC99F43D}"/>
              </a:ext>
            </a:extLst>
          </p:cNvPr>
          <p:cNvSpPr/>
          <p:nvPr/>
        </p:nvSpPr>
        <p:spPr>
          <a:xfrm>
            <a:off x="3090608" y="1528690"/>
            <a:ext cx="720080" cy="28803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5" name="연결선: 꺾임 24">
            <a:extLst>
              <a:ext uri="{FF2B5EF4-FFF2-40B4-BE49-F238E27FC236}">
                <a16:creationId xmlns:a16="http://schemas.microsoft.com/office/drawing/2014/main" id="{2B6B2AE9-F1A8-DF4B-1976-4A8A1743F4AF}"/>
              </a:ext>
            </a:extLst>
          </p:cNvPr>
          <p:cNvCxnSpPr>
            <a:cxnSpLocks/>
          </p:cNvCxnSpPr>
          <p:nvPr/>
        </p:nvCxnSpPr>
        <p:spPr>
          <a:xfrm>
            <a:off x="3485511" y="1816722"/>
            <a:ext cx="1724104" cy="1505766"/>
          </a:xfrm>
          <a:prstGeom prst="bentConnector3">
            <a:avLst>
              <a:gd name="adj1" fmla="val 50000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77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972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4.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대상자 여부 확인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336196" y="2298938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대상구분에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온라인교육대상자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로 </a:t>
            </a:r>
            <a:endParaRPr lang="en-US" altLang="ko-KR" sz="1000" dirty="0"/>
          </a:p>
          <a:p>
            <a:r>
              <a:rPr lang="ko-KR" altLang="en-US" sz="1000" dirty="0"/>
              <a:t>표시되는지 확인하신 후</a:t>
            </a:r>
            <a:r>
              <a:rPr lang="en-US" altLang="ko-KR" sz="1000" dirty="0"/>
              <a:t>,</a:t>
            </a:r>
            <a:r>
              <a:rPr lang="ko-KR" altLang="en-US" sz="1000" dirty="0"/>
              <a:t>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클릭하여 예약을 진행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085B6ED-E868-2D2C-0E85-8B5794C52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8" y="1027956"/>
            <a:ext cx="5601740" cy="50131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534E241-609E-1678-4357-4EEA7FC51A18}"/>
              </a:ext>
            </a:extLst>
          </p:cNvPr>
          <p:cNvSpPr/>
          <p:nvPr/>
        </p:nvSpPr>
        <p:spPr>
          <a:xfrm>
            <a:off x="2195736" y="2996952"/>
            <a:ext cx="1080120" cy="432048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C3051CA-0B13-BBCF-DE88-7BB3B3A1111D}"/>
              </a:ext>
            </a:extLst>
          </p:cNvPr>
          <p:cNvSpPr/>
          <p:nvPr/>
        </p:nvSpPr>
        <p:spPr>
          <a:xfrm>
            <a:off x="4103376" y="3028310"/>
            <a:ext cx="648072" cy="369332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연결선: 꺾임 10">
            <a:extLst>
              <a:ext uri="{FF2B5EF4-FFF2-40B4-BE49-F238E27FC236}">
                <a16:creationId xmlns:a16="http://schemas.microsoft.com/office/drawing/2014/main" id="{B2B275F7-8477-12AC-6FB7-EC085BD5C5A8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204682" y="2608881"/>
            <a:ext cx="647832" cy="495548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3DFF46A7-7594-4BE9-B71E-5B04AAC3723B}"/>
              </a:ext>
            </a:extLst>
          </p:cNvPr>
          <p:cNvCxnSpPr>
            <a:cxnSpLocks/>
          </p:cNvCxnSpPr>
          <p:nvPr/>
        </p:nvCxnSpPr>
        <p:spPr>
          <a:xfrm>
            <a:off x="3776373" y="2539361"/>
            <a:ext cx="2559823" cy="0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D9B8A133-5C0F-3FD2-3D75-964DA468CBE9}"/>
              </a:ext>
            </a:extLst>
          </p:cNvPr>
          <p:cNvCxnSpPr>
            <a:cxnSpLocks/>
          </p:cNvCxnSpPr>
          <p:nvPr/>
        </p:nvCxnSpPr>
        <p:spPr>
          <a:xfrm flipV="1">
            <a:off x="4103376" y="2539361"/>
            <a:ext cx="0" cy="673615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43852D5-8777-0DDF-2081-B8156E4EF1A9}"/>
              </a:ext>
            </a:extLst>
          </p:cNvPr>
          <p:cNvSpPr txBox="1"/>
          <p:nvPr/>
        </p:nvSpPr>
        <p:spPr>
          <a:xfrm>
            <a:off x="6345840" y="3151421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교육이 완료되면 </a:t>
            </a:r>
            <a:r>
              <a:rPr lang="en-US" altLang="ko-KR" sz="1000" dirty="0"/>
              <a:t>‘</a:t>
            </a:r>
            <a:r>
              <a:rPr lang="ko-KR" altLang="en-US" sz="1000" dirty="0"/>
              <a:t>수료</a:t>
            </a:r>
            <a:r>
              <a:rPr lang="en-US" altLang="ko-KR" sz="1000" dirty="0"/>
              <a:t>’</a:t>
            </a:r>
            <a:r>
              <a:rPr lang="ko-KR" altLang="en-US" sz="1000" dirty="0"/>
              <a:t>로 변경됩니다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106A614-5BDD-81C6-6B47-041A7FC2804C}"/>
              </a:ext>
            </a:extLst>
          </p:cNvPr>
          <p:cNvSpPr/>
          <p:nvPr/>
        </p:nvSpPr>
        <p:spPr>
          <a:xfrm>
            <a:off x="4904144" y="3151420"/>
            <a:ext cx="655207" cy="246219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B39B55D8-6BB5-1CD2-B6C1-B1E4E1E24C42}"/>
              </a:ext>
            </a:extLst>
          </p:cNvPr>
          <p:cNvCxnSpPr>
            <a:cxnSpLocks/>
            <a:stCxn id="9" idx="3"/>
            <a:endCxn id="2" idx="1"/>
          </p:cNvCxnSpPr>
          <p:nvPr/>
        </p:nvCxnSpPr>
        <p:spPr>
          <a:xfrm>
            <a:off x="5559351" y="3274530"/>
            <a:ext cx="786489" cy="2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136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7C8964E-55FE-18AC-12FF-9C78DEFA2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78" y="1058452"/>
            <a:ext cx="5176474" cy="489082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4121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5.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교육관련 공지사항 확인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34151" y="212290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교육관련 공지사항을 확인 및 숙지</a:t>
            </a:r>
            <a:endParaRPr lang="en-US" altLang="ko-KR" sz="1000" dirty="0"/>
          </a:p>
          <a:p>
            <a:r>
              <a:rPr lang="ko-KR" altLang="en-US" sz="1000" dirty="0"/>
              <a:t>하도록 합니다</a:t>
            </a:r>
            <a:r>
              <a:rPr lang="en-US" altLang="ko-KR" sz="10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40940" y="342900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본인이 선택한 교육분류가 맞는지 확인합니다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4139952" y="3629055"/>
            <a:ext cx="2200988" cy="1263479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40940" y="3964994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공지사항 내용을 숙지하신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동의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</a:p>
          <a:p>
            <a:r>
              <a:rPr lang="ko-KR" altLang="en-US" sz="1000" dirty="0"/>
              <a:t>버튼을 클릭하여 다음단계로 진행합니다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3" name="꺾인 연결선 12"/>
          <p:cNvCxnSpPr>
            <a:cxnSpLocks/>
            <a:endCxn id="12" idx="1"/>
          </p:cNvCxnSpPr>
          <p:nvPr/>
        </p:nvCxnSpPr>
        <p:spPr>
          <a:xfrm flipV="1">
            <a:off x="4488672" y="4241993"/>
            <a:ext cx="1852268" cy="1049923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액자 1">
            <a:extLst>
              <a:ext uri="{FF2B5EF4-FFF2-40B4-BE49-F238E27FC236}">
                <a16:creationId xmlns:a16="http://schemas.microsoft.com/office/drawing/2014/main" id="{1BF14A3E-100A-4492-87FD-93B2A8854FFD}"/>
              </a:ext>
            </a:extLst>
          </p:cNvPr>
          <p:cNvSpPr/>
          <p:nvPr/>
        </p:nvSpPr>
        <p:spPr>
          <a:xfrm>
            <a:off x="683568" y="2348880"/>
            <a:ext cx="4320480" cy="1780656"/>
          </a:xfrm>
          <a:prstGeom prst="frame">
            <a:avLst>
              <a:gd name="adj1" fmla="val 225"/>
            </a:avLst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cxnSp>
        <p:nvCxnSpPr>
          <p:cNvPr id="14" name="꺾인 연결선 10">
            <a:extLst>
              <a:ext uri="{FF2B5EF4-FFF2-40B4-BE49-F238E27FC236}">
                <a16:creationId xmlns:a16="http://schemas.microsoft.com/office/drawing/2014/main" id="{EE509475-20F7-4F11-AE8D-F0A535EAE32B}"/>
              </a:ext>
            </a:extLst>
          </p:cNvPr>
          <p:cNvCxnSpPr>
            <a:cxnSpLocks/>
          </p:cNvCxnSpPr>
          <p:nvPr/>
        </p:nvCxnSpPr>
        <p:spPr>
          <a:xfrm flipV="1">
            <a:off x="5004048" y="2348880"/>
            <a:ext cx="1330103" cy="829689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C937B1E-34F1-5174-D9E2-409768B48720}"/>
              </a:ext>
            </a:extLst>
          </p:cNvPr>
          <p:cNvSpPr/>
          <p:nvPr/>
        </p:nvSpPr>
        <p:spPr>
          <a:xfrm>
            <a:off x="2123728" y="4725143"/>
            <a:ext cx="2016224" cy="282315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85B27CE-C949-92D3-CE8D-FFD0F8BAA5B3}"/>
              </a:ext>
            </a:extLst>
          </p:cNvPr>
          <p:cNvSpPr/>
          <p:nvPr/>
        </p:nvSpPr>
        <p:spPr>
          <a:xfrm>
            <a:off x="4139952" y="5229200"/>
            <a:ext cx="348720" cy="258941"/>
          </a:xfrm>
          <a:prstGeom prst="rect">
            <a:avLst/>
          </a:prstGeom>
          <a:noFill/>
          <a:ln w="28575"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4656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07D441F-9065-77D9-29FC-ADEB2BCF1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7" y="1022637"/>
            <a:ext cx="5587450" cy="49266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6.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업종 선택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본인에게 해당하는 업종을 선택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6340940" y="1772816"/>
            <a:ext cx="2448272" cy="1015663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택시</a:t>
            </a:r>
            <a:r>
              <a:rPr lang="en-US" altLang="ko-KR" sz="1000" dirty="0"/>
              <a:t>, </a:t>
            </a:r>
            <a:r>
              <a:rPr lang="ko-KR" altLang="en-US" sz="1000" dirty="0"/>
              <a:t>버스</a:t>
            </a:r>
            <a:r>
              <a:rPr lang="en-US" altLang="ko-KR" sz="1000" dirty="0"/>
              <a:t>, </a:t>
            </a:r>
            <a:r>
              <a:rPr lang="ko-KR" altLang="en-US" sz="1000" dirty="0"/>
              <a:t>화물 업종분류 </a:t>
            </a:r>
            <a:r>
              <a:rPr lang="ko-KR" altLang="en-US" sz="1000" dirty="0" err="1"/>
              <a:t>선택시</a:t>
            </a:r>
            <a:r>
              <a:rPr lang="ko-KR" altLang="en-US" sz="1000" dirty="0"/>
              <a:t> 하단에 상세업종이 표시되며</a:t>
            </a:r>
            <a:r>
              <a:rPr lang="en-US" altLang="ko-KR" sz="1000" dirty="0"/>
              <a:t>, </a:t>
            </a:r>
            <a:r>
              <a:rPr lang="ko-KR" altLang="en-US" sz="1000" dirty="0"/>
              <a:t>본인에게 해당하는 상세 업종을 선택합니다</a:t>
            </a:r>
            <a:r>
              <a:rPr lang="en-US" altLang="ko-KR" sz="1000" dirty="0"/>
              <a:t>.</a:t>
            </a:r>
          </a:p>
          <a:p>
            <a:pPr marL="171450" indent="-171450">
              <a:buFontTx/>
              <a:buChar char="-"/>
            </a:pPr>
            <a:r>
              <a:rPr lang="ko-KR" altLang="en-US" sz="1000" dirty="0"/>
              <a:t>택시 </a:t>
            </a:r>
            <a:r>
              <a:rPr lang="en-US" altLang="ko-KR" sz="1000" dirty="0"/>
              <a:t>: </a:t>
            </a:r>
            <a:r>
              <a:rPr lang="ko-KR" altLang="en-US" sz="1000" dirty="0"/>
              <a:t>개인택시</a:t>
            </a:r>
            <a:r>
              <a:rPr lang="en-US" altLang="ko-KR" sz="1000" dirty="0"/>
              <a:t>, </a:t>
            </a:r>
            <a:r>
              <a:rPr lang="ko-KR" altLang="en-US" sz="1000" dirty="0"/>
              <a:t>법인택시</a:t>
            </a:r>
            <a:endParaRPr lang="en-US" altLang="ko-KR" sz="1000" dirty="0"/>
          </a:p>
          <a:p>
            <a:pPr marL="171450" indent="-171450">
              <a:buFontTx/>
              <a:buChar char="-"/>
            </a:pPr>
            <a:r>
              <a:rPr lang="ko-KR" altLang="en-US" sz="1000" dirty="0"/>
              <a:t>버스 </a:t>
            </a:r>
            <a:r>
              <a:rPr lang="en-US" altLang="ko-KR" sz="1000" dirty="0"/>
              <a:t>: </a:t>
            </a:r>
            <a:r>
              <a:rPr lang="ko-KR" altLang="en-US" sz="1000" dirty="0"/>
              <a:t>시내버스</a:t>
            </a:r>
            <a:r>
              <a:rPr lang="en-US" altLang="ko-KR" sz="1000" dirty="0"/>
              <a:t>, </a:t>
            </a:r>
            <a:r>
              <a:rPr lang="ko-KR" altLang="en-US" sz="1000" dirty="0"/>
              <a:t>전세버스</a:t>
            </a:r>
            <a:r>
              <a:rPr lang="en-US" altLang="ko-KR" sz="1000" dirty="0"/>
              <a:t>, </a:t>
            </a:r>
            <a:r>
              <a:rPr lang="ko-KR" altLang="en-US" sz="1000" dirty="0"/>
              <a:t>특수여객</a:t>
            </a:r>
            <a:endParaRPr lang="en-US" altLang="ko-KR" sz="1000" dirty="0"/>
          </a:p>
          <a:p>
            <a:pPr marL="171450" indent="-171450">
              <a:buFontTx/>
              <a:buChar char="-"/>
            </a:pPr>
            <a:r>
              <a:rPr lang="ko-KR" altLang="en-US" sz="1000" dirty="0"/>
              <a:t>화물 </a:t>
            </a:r>
            <a:r>
              <a:rPr lang="en-US" altLang="ko-KR" sz="1000" dirty="0"/>
              <a:t>: </a:t>
            </a:r>
            <a:r>
              <a:rPr lang="ko-KR" altLang="en-US" sz="1000" dirty="0"/>
              <a:t>법인화물</a:t>
            </a:r>
            <a:r>
              <a:rPr lang="en-US" altLang="ko-KR" sz="1000" dirty="0"/>
              <a:t>, </a:t>
            </a:r>
            <a:r>
              <a:rPr lang="ko-KR" altLang="en-US" sz="1000" dirty="0"/>
              <a:t>개별화물</a:t>
            </a:r>
            <a:r>
              <a:rPr lang="en-US" altLang="ko-KR" sz="1000" dirty="0"/>
              <a:t>, </a:t>
            </a:r>
            <a:r>
              <a:rPr lang="ko-KR" altLang="en-US" sz="1000" dirty="0"/>
              <a:t>용달화물</a:t>
            </a:r>
            <a:endParaRPr lang="en-US" altLang="ko-KR" sz="1000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C857803-8D94-8D2F-68A1-5AF5A5801D94}"/>
              </a:ext>
            </a:extLst>
          </p:cNvPr>
          <p:cNvSpPr/>
          <p:nvPr/>
        </p:nvSpPr>
        <p:spPr>
          <a:xfrm>
            <a:off x="1763688" y="2420888"/>
            <a:ext cx="792088" cy="93610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4994710-651C-C137-7C4A-2EFB0D812A02}"/>
              </a:ext>
            </a:extLst>
          </p:cNvPr>
          <p:cNvSpPr/>
          <p:nvPr/>
        </p:nvSpPr>
        <p:spPr>
          <a:xfrm>
            <a:off x="1763688" y="3717032"/>
            <a:ext cx="864096" cy="64807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D55BCC0-9E17-FD04-00C7-4E563D4D6F54}"/>
              </a:ext>
            </a:extLst>
          </p:cNvPr>
          <p:cNvSpPr/>
          <p:nvPr/>
        </p:nvSpPr>
        <p:spPr>
          <a:xfrm>
            <a:off x="4860032" y="4581128"/>
            <a:ext cx="864096" cy="504056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18DEEED-3380-EE1C-875B-2947FA05B1C0}"/>
              </a:ext>
            </a:extLst>
          </p:cNvPr>
          <p:cNvSpPr/>
          <p:nvPr/>
        </p:nvSpPr>
        <p:spPr>
          <a:xfrm>
            <a:off x="4067944" y="5229200"/>
            <a:ext cx="792088" cy="18950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연결선: 꺾임 13">
            <a:extLst>
              <a:ext uri="{FF2B5EF4-FFF2-40B4-BE49-F238E27FC236}">
                <a16:creationId xmlns:a16="http://schemas.microsoft.com/office/drawing/2014/main" id="{9B5EA29C-A309-64AE-7959-3DBB9BFB088F}"/>
              </a:ext>
            </a:extLst>
          </p:cNvPr>
          <p:cNvCxnSpPr>
            <a:stCxn id="6" idx="3"/>
            <a:endCxn id="9" idx="1"/>
          </p:cNvCxnSpPr>
          <p:nvPr/>
        </p:nvCxnSpPr>
        <p:spPr>
          <a:xfrm flipV="1">
            <a:off x="2555776" y="1423809"/>
            <a:ext cx="3785164" cy="1465131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연결선: 꺾임 15">
            <a:extLst>
              <a:ext uri="{FF2B5EF4-FFF2-40B4-BE49-F238E27FC236}">
                <a16:creationId xmlns:a16="http://schemas.microsoft.com/office/drawing/2014/main" id="{30017008-25DF-387B-49AA-3D3FCC2F8B72}"/>
              </a:ext>
            </a:extLst>
          </p:cNvPr>
          <p:cNvCxnSpPr>
            <a:stCxn id="7" idx="3"/>
            <a:endCxn id="12" idx="1"/>
          </p:cNvCxnSpPr>
          <p:nvPr/>
        </p:nvCxnSpPr>
        <p:spPr>
          <a:xfrm flipV="1">
            <a:off x="2627784" y="2280648"/>
            <a:ext cx="3713156" cy="1760420"/>
          </a:xfrm>
          <a:prstGeom prst="bentConnector3">
            <a:avLst>
              <a:gd name="adj1" fmla="val 66417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2D80B264-17D0-F437-1DBB-7A87E22FAFEE}"/>
              </a:ext>
            </a:extLst>
          </p:cNvPr>
          <p:cNvSpPr txBox="1"/>
          <p:nvPr/>
        </p:nvSpPr>
        <p:spPr>
          <a:xfrm>
            <a:off x="6334044" y="3318419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본인의 해당사항에 맞는 교육인지 확인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선택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체크박스를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2EC3D2-A541-781D-5C2F-B078F59AAD7E}"/>
              </a:ext>
            </a:extLst>
          </p:cNvPr>
          <p:cNvSpPr txBox="1"/>
          <p:nvPr/>
        </p:nvSpPr>
        <p:spPr>
          <a:xfrm>
            <a:off x="6351461" y="4825116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위 사항을 모두 체크한 후</a:t>
            </a:r>
            <a:r>
              <a:rPr lang="en-US" altLang="ko-KR" sz="1000" dirty="0"/>
              <a:t>,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교육예약하기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5" name="연결선: 꺾임 24">
            <a:extLst>
              <a:ext uri="{FF2B5EF4-FFF2-40B4-BE49-F238E27FC236}">
                <a16:creationId xmlns:a16="http://schemas.microsoft.com/office/drawing/2014/main" id="{2A529317-44C0-EA7C-D9FD-0F79A5D612E6}"/>
              </a:ext>
            </a:extLst>
          </p:cNvPr>
          <p:cNvCxnSpPr>
            <a:endCxn id="18" idx="1"/>
          </p:cNvCxnSpPr>
          <p:nvPr/>
        </p:nvCxnSpPr>
        <p:spPr>
          <a:xfrm rot="5400000" flipH="1" flipV="1">
            <a:off x="5375765" y="3866837"/>
            <a:ext cx="1306642" cy="609916"/>
          </a:xfrm>
          <a:prstGeom prst="bentConnector2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연결선: 꺾임 26">
            <a:extLst>
              <a:ext uri="{FF2B5EF4-FFF2-40B4-BE49-F238E27FC236}">
                <a16:creationId xmlns:a16="http://schemas.microsoft.com/office/drawing/2014/main" id="{50436534-AAC3-296D-2208-1C1A7992E3CC}"/>
              </a:ext>
            </a:extLst>
          </p:cNvPr>
          <p:cNvCxnSpPr>
            <a:cxnSpLocks/>
            <a:stCxn id="11" idx="3"/>
            <a:endCxn id="23" idx="1"/>
          </p:cNvCxnSpPr>
          <p:nvPr/>
        </p:nvCxnSpPr>
        <p:spPr>
          <a:xfrm flipV="1">
            <a:off x="4860032" y="5025171"/>
            <a:ext cx="1491429" cy="298779"/>
          </a:xfrm>
          <a:prstGeom prst="bentConnector3">
            <a:avLst>
              <a:gd name="adj1" fmla="val 73707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155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643CAD92-5426-CA3A-D36D-DCD2889DA1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02" y="1058453"/>
            <a:ext cx="4573078" cy="4752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766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- </a:t>
            </a:r>
            <a:r>
              <a:rPr lang="ko-KR" altLang="en-US" dirty="0"/>
              <a:t>모바일버전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741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교육예약 </a:t>
            </a:r>
            <a:r>
              <a:rPr lang="en-US" altLang="ko-KR" dirty="0"/>
              <a:t>– </a:t>
            </a:r>
            <a:r>
              <a:rPr lang="ko-KR" altLang="en-US" dirty="0"/>
              <a:t>교육 신청 정보 입력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본인이 선택한 교육 일정을 확인합니다</a:t>
            </a:r>
            <a:r>
              <a:rPr lang="en-US" altLang="ko-KR" sz="1000" dirty="0"/>
              <a:t>.</a:t>
            </a:r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5148064" y="1423809"/>
            <a:ext cx="1192876" cy="1184359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340940" y="4049777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신청 정보 입력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en-US" altLang="ko-KR" sz="1000" dirty="0"/>
              <a:t> </a:t>
            </a:r>
            <a:r>
              <a:rPr lang="ko-KR" altLang="en-US" sz="1000" dirty="0"/>
              <a:t>버튼을 누르시면 교육 신청이 완료됩니다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5" name="꺾인 연결선 14"/>
          <p:cNvCxnSpPr>
            <a:cxnSpLocks/>
            <a:endCxn id="14" idx="1"/>
          </p:cNvCxnSpPr>
          <p:nvPr/>
        </p:nvCxnSpPr>
        <p:spPr>
          <a:xfrm flipV="1">
            <a:off x="5052807" y="4249832"/>
            <a:ext cx="1288133" cy="1267400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340940" y="2297930"/>
            <a:ext cx="2448272" cy="163121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신청하시는 교육분류 및 업종에 따라 입력하시는 정보의 항목이 상이하므로 필수적인 정보들을 반드시 정확하게 입력해 주셔야 합니다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en-US" altLang="ko-KR" sz="1000" dirty="0"/>
              <a:t>※ </a:t>
            </a:r>
            <a:r>
              <a:rPr lang="ko-KR" altLang="en-US" sz="1000" dirty="0"/>
              <a:t>정보 입력이 잘못 되었거나</a:t>
            </a:r>
            <a:r>
              <a:rPr lang="en-US" altLang="ko-KR" sz="1000" dirty="0"/>
              <a:t>, </a:t>
            </a:r>
            <a:r>
              <a:rPr lang="ko-KR" altLang="en-US" sz="1000" dirty="0"/>
              <a:t>허위로 기재하신 경우 정상적인 수료처리가 안될 수 있고</a:t>
            </a:r>
            <a:r>
              <a:rPr lang="en-US" altLang="ko-KR" sz="1000" dirty="0"/>
              <a:t>, </a:t>
            </a:r>
            <a:r>
              <a:rPr lang="ko-KR" altLang="en-US" sz="1000" dirty="0"/>
              <a:t>신청이 취소될 수 있으므로 입력하신 정보가 정확한지 반드시 확인해 주십시오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F418B77-B272-DEFD-59D6-A119A333269C}"/>
              </a:ext>
            </a:extLst>
          </p:cNvPr>
          <p:cNvSpPr/>
          <p:nvPr/>
        </p:nvSpPr>
        <p:spPr>
          <a:xfrm>
            <a:off x="1403648" y="2492896"/>
            <a:ext cx="3741730" cy="2160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88576D3-D18C-E2AA-72AF-F42B6E3431A0}"/>
              </a:ext>
            </a:extLst>
          </p:cNvPr>
          <p:cNvSpPr/>
          <p:nvPr/>
        </p:nvSpPr>
        <p:spPr>
          <a:xfrm>
            <a:off x="1403648" y="2924944"/>
            <a:ext cx="3857732" cy="187220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0" name="연결선: 꺾임 19">
            <a:extLst>
              <a:ext uri="{FF2B5EF4-FFF2-40B4-BE49-F238E27FC236}">
                <a16:creationId xmlns:a16="http://schemas.microsoft.com/office/drawing/2014/main" id="{21FC26A1-E2FF-EB6A-BDF7-B76D8FF62CE4}"/>
              </a:ext>
            </a:extLst>
          </p:cNvPr>
          <p:cNvCxnSpPr>
            <a:stCxn id="18" idx="3"/>
            <a:endCxn id="16" idx="1"/>
          </p:cNvCxnSpPr>
          <p:nvPr/>
        </p:nvCxnSpPr>
        <p:spPr>
          <a:xfrm flipV="1">
            <a:off x="5261380" y="3113538"/>
            <a:ext cx="1079560" cy="747510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2409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533D3B2-F607-C41D-C1C8-678F62D14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11" y="980729"/>
            <a:ext cx="5759802" cy="496855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3809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8.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진행중인 교육과정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340940" y="1300698"/>
            <a:ext cx="2448272" cy="246221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예약</a:t>
            </a:r>
            <a:r>
              <a:rPr lang="en-US" altLang="ko-KR" sz="1000" dirty="0"/>
              <a:t>/</a:t>
            </a:r>
            <a:r>
              <a:rPr lang="ko-KR" altLang="en-US" sz="1000" dirty="0"/>
              <a:t>신청 하신 교육정보가 표시됩니다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1" name="꺾인 연결선 10"/>
          <p:cNvCxnSpPr>
            <a:cxnSpLocks/>
            <a:endCxn id="9" idx="1"/>
          </p:cNvCxnSpPr>
          <p:nvPr/>
        </p:nvCxnSpPr>
        <p:spPr>
          <a:xfrm flipV="1">
            <a:off x="1763688" y="1423809"/>
            <a:ext cx="4577252" cy="1213103"/>
          </a:xfrm>
          <a:prstGeom prst="bentConnector3">
            <a:avLst>
              <a:gd name="adj1" fmla="val -38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340940" y="1630176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[</a:t>
            </a:r>
            <a:r>
              <a:rPr lang="ko-KR" altLang="en-US" sz="1000" dirty="0"/>
              <a:t>휴대폰 본인인증</a:t>
            </a:r>
            <a:r>
              <a:rPr lang="en-US" altLang="ko-KR" sz="1000" dirty="0"/>
              <a:t>] </a:t>
            </a:r>
            <a:r>
              <a:rPr lang="ko-KR" altLang="en-US" sz="1000" dirty="0"/>
              <a:t>완료 후 교육 진행이 가능합니다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0" name="꺾인 연결선 19"/>
          <p:cNvCxnSpPr>
            <a:cxnSpLocks/>
          </p:cNvCxnSpPr>
          <p:nvPr/>
        </p:nvCxnSpPr>
        <p:spPr>
          <a:xfrm rot="5400000" flipH="1" flipV="1">
            <a:off x="5125425" y="2001175"/>
            <a:ext cx="1454180" cy="976850"/>
          </a:xfrm>
          <a:prstGeom prst="bentConnector3">
            <a:avLst>
              <a:gd name="adj1" fmla="val 98508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직사각형 1">
            <a:extLst>
              <a:ext uri="{FF2B5EF4-FFF2-40B4-BE49-F238E27FC236}">
                <a16:creationId xmlns:a16="http://schemas.microsoft.com/office/drawing/2014/main" id="{113C48E2-5D1B-006D-930F-8865EF57F939}"/>
              </a:ext>
            </a:extLst>
          </p:cNvPr>
          <p:cNvSpPr/>
          <p:nvPr/>
        </p:nvSpPr>
        <p:spPr>
          <a:xfrm>
            <a:off x="395536" y="2636912"/>
            <a:ext cx="3384375" cy="108012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D81E2D3-FF91-0562-B62B-38F1E31DA0BD}"/>
              </a:ext>
            </a:extLst>
          </p:cNvPr>
          <p:cNvSpPr/>
          <p:nvPr/>
        </p:nvSpPr>
        <p:spPr>
          <a:xfrm>
            <a:off x="5148063" y="3210525"/>
            <a:ext cx="720081" cy="29222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9356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AF337BD0-B5C4-08EB-EC33-A3C3E7130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196752"/>
            <a:ext cx="5005072" cy="4752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4895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9.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교육진행을 위한 휴대폰 인증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진행을 위해서는 휴대폰 인증을 통한 본인 확인이 필요합니다</a:t>
            </a:r>
            <a:r>
              <a:rPr lang="en-US" altLang="ko-KR" sz="1000" dirty="0"/>
              <a:t>. </a:t>
            </a:r>
          </a:p>
          <a:p>
            <a:r>
              <a:rPr lang="ko-KR" altLang="en-US" sz="1000" dirty="0">
                <a:solidFill>
                  <a:srgbClr val="EE0000"/>
                </a:solidFill>
              </a:rPr>
              <a:t>휴대폰 번호를 입력</a:t>
            </a:r>
            <a:r>
              <a:rPr lang="ko-KR" altLang="en-US" sz="1000" dirty="0"/>
              <a:t>해 주세요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6340940" y="2010906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휴대폰 번호 입력 후 </a:t>
            </a:r>
            <a:r>
              <a:rPr lang="en-US" altLang="ko-KR" sz="1000" dirty="0"/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인증번호 받기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인증번호가 발송됩니다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E8404B0-8BE0-C460-52ED-B14DABD83521}"/>
              </a:ext>
            </a:extLst>
          </p:cNvPr>
          <p:cNvCxnSpPr>
            <a:cxnSpLocks/>
            <a:endCxn id="16" idx="1"/>
          </p:cNvCxnSpPr>
          <p:nvPr/>
        </p:nvCxnSpPr>
        <p:spPr>
          <a:xfrm flipV="1">
            <a:off x="3995938" y="1601529"/>
            <a:ext cx="2345002" cy="1587124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연결선: 꺾임 12">
            <a:extLst>
              <a:ext uri="{FF2B5EF4-FFF2-40B4-BE49-F238E27FC236}">
                <a16:creationId xmlns:a16="http://schemas.microsoft.com/office/drawing/2014/main" id="{18FE2D3B-BE83-9C45-DD54-57274C809634}"/>
              </a:ext>
            </a:extLst>
          </p:cNvPr>
          <p:cNvCxnSpPr>
            <a:cxnSpLocks/>
            <a:stCxn id="9" idx="3"/>
            <a:endCxn id="21" idx="1"/>
          </p:cNvCxnSpPr>
          <p:nvPr/>
        </p:nvCxnSpPr>
        <p:spPr>
          <a:xfrm flipV="1">
            <a:off x="4442053" y="2287905"/>
            <a:ext cx="1898887" cy="1381189"/>
          </a:xfrm>
          <a:prstGeom prst="bentConnector3">
            <a:avLst>
              <a:gd name="adj1" fmla="val 60992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id="{239FDD81-1072-DC4C-94CF-19805DC72EE4}"/>
              </a:ext>
            </a:extLst>
          </p:cNvPr>
          <p:cNvSpPr/>
          <p:nvPr/>
        </p:nvSpPr>
        <p:spPr>
          <a:xfrm>
            <a:off x="2411760" y="3068960"/>
            <a:ext cx="1584178" cy="31251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8F51FC1-27E6-C37E-D40A-30EC5E9D7645}"/>
              </a:ext>
            </a:extLst>
          </p:cNvPr>
          <p:cNvSpPr/>
          <p:nvPr/>
        </p:nvSpPr>
        <p:spPr>
          <a:xfrm>
            <a:off x="1930155" y="3448878"/>
            <a:ext cx="2511898" cy="4404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87246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98C8FA-D17F-C874-B4B6-102C1AB60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08C27B26-D696-1339-54D4-741DCDAC3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91" y="1149469"/>
            <a:ext cx="5351723" cy="48470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7F61C2-FE5E-6A54-9EA8-DF26A0C04DE4}"/>
              </a:ext>
            </a:extLst>
          </p:cNvPr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C29FB2-9994-B0E6-0B26-F7A2D393CC2D}"/>
              </a:ext>
            </a:extLst>
          </p:cNvPr>
          <p:cNvSpPr txBox="1"/>
          <p:nvPr/>
        </p:nvSpPr>
        <p:spPr>
          <a:xfrm>
            <a:off x="385757" y="689121"/>
            <a:ext cx="6027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10.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교육진행을 위한 휴대폰 인증번호 입력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E8887A9-1422-7FDE-14B7-426A4FCAEEA9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F2A9D8D-8FA8-FF3D-B21D-742E35693371}"/>
              </a:ext>
            </a:extLst>
          </p:cNvPr>
          <p:cNvSpPr txBox="1"/>
          <p:nvPr/>
        </p:nvSpPr>
        <p:spPr>
          <a:xfrm>
            <a:off x="6340940" y="20109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휴대폰으로 받은 인증번호 </a:t>
            </a:r>
            <a:r>
              <a:rPr lang="en-US" altLang="ko-KR" sz="1000" dirty="0">
                <a:solidFill>
                  <a:srgbClr val="EE0000"/>
                </a:solidFill>
              </a:rPr>
              <a:t>5</a:t>
            </a:r>
            <a:r>
              <a:rPr lang="ko-KR" altLang="en-US" sz="1000" dirty="0">
                <a:solidFill>
                  <a:srgbClr val="EE0000"/>
                </a:solidFill>
              </a:rPr>
              <a:t>자리</a:t>
            </a:r>
            <a:r>
              <a:rPr lang="ko-KR" altLang="en-US" sz="1000" dirty="0"/>
              <a:t> 숫자를 입력해 주시고</a:t>
            </a:r>
            <a:r>
              <a:rPr lang="en-US" altLang="ko-KR" sz="1000" dirty="0"/>
              <a:t>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인증하기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</a:t>
            </a:r>
            <a:r>
              <a:rPr lang="en-US" altLang="ko-KR" sz="1000" dirty="0"/>
              <a:t>,</a:t>
            </a:r>
            <a:r>
              <a:rPr lang="ko-KR" altLang="en-US" sz="1000" dirty="0"/>
              <a:t> 인증절차가 완료되어 교육진행이 가능합니다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0869CD51-865A-609D-4ECC-C29205AEFEFF}"/>
              </a:ext>
            </a:extLst>
          </p:cNvPr>
          <p:cNvCxnSpPr>
            <a:cxnSpLocks/>
          </p:cNvCxnSpPr>
          <p:nvPr/>
        </p:nvCxnSpPr>
        <p:spPr>
          <a:xfrm flipV="1">
            <a:off x="3419872" y="2423528"/>
            <a:ext cx="2921068" cy="789448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CC9C6ADE-4F66-5038-3801-8CCEF0CA2A20}"/>
              </a:ext>
            </a:extLst>
          </p:cNvPr>
          <p:cNvCxnSpPr/>
          <p:nvPr/>
        </p:nvCxnSpPr>
        <p:spPr>
          <a:xfrm flipV="1">
            <a:off x="4886159" y="3212976"/>
            <a:ext cx="0" cy="288032"/>
          </a:xfrm>
          <a:prstGeom prst="line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CF52832-76F7-B540-DF86-04035285DDD4}"/>
              </a:ext>
            </a:extLst>
          </p:cNvPr>
          <p:cNvSpPr/>
          <p:nvPr/>
        </p:nvSpPr>
        <p:spPr>
          <a:xfrm>
            <a:off x="2699792" y="3068960"/>
            <a:ext cx="720076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871D69C-308C-4194-7D96-4EC1019640FC}"/>
              </a:ext>
            </a:extLst>
          </p:cNvPr>
          <p:cNvSpPr txBox="1"/>
          <p:nvPr/>
        </p:nvSpPr>
        <p:spPr>
          <a:xfrm>
            <a:off x="2852526" y="3112800"/>
            <a:ext cx="5760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/>
              <a:t>12345</a:t>
            </a:r>
            <a:endParaRPr lang="ko-KR" altLang="en-US" sz="1100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6A66C3C-E1D9-DF23-EBA4-7928A32428CB}"/>
              </a:ext>
            </a:extLst>
          </p:cNvPr>
          <p:cNvSpPr/>
          <p:nvPr/>
        </p:nvSpPr>
        <p:spPr>
          <a:xfrm>
            <a:off x="539552" y="3501008"/>
            <a:ext cx="5237860" cy="4012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67518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72A13-411C-1EFA-FB55-788B54523E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0679033C-63BF-5574-2BBF-7C0A97163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58453"/>
            <a:ext cx="3744416" cy="51788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8ADD57-95E5-8437-F92E-B636686ECDE2}"/>
              </a:ext>
            </a:extLst>
          </p:cNvPr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6DBA44-FED6-686C-5F66-EA5393E58E45}"/>
              </a:ext>
            </a:extLst>
          </p:cNvPr>
          <p:cNvSpPr txBox="1"/>
          <p:nvPr/>
        </p:nvSpPr>
        <p:spPr>
          <a:xfrm>
            <a:off x="385757" y="689121"/>
            <a:ext cx="4791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11.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교육진행을 위한 주의사항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932B8A8-D42D-6EBD-9D0F-829B5A854F10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0C86B20-4FC2-0790-1DBB-3CAF2B343D48}"/>
              </a:ext>
            </a:extLst>
          </p:cNvPr>
          <p:cNvSpPr txBox="1"/>
          <p:nvPr/>
        </p:nvSpPr>
        <p:spPr>
          <a:xfrm>
            <a:off x="6340940" y="2010906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해당방침에 동의해주시면 영상을 시청하실 수 있습니다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주의사항을 확인하시고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동의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클릭하여 주십시오</a:t>
            </a:r>
            <a:r>
              <a:rPr lang="en-US" altLang="ko-KR" sz="1000" dirty="0"/>
              <a:t>. </a:t>
            </a:r>
            <a:endParaRPr lang="ko-KR" altLang="en-US" sz="1000" dirty="0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B9A6687C-10EE-0EEF-BA76-56BA16690B90}"/>
              </a:ext>
            </a:extLst>
          </p:cNvPr>
          <p:cNvCxnSpPr>
            <a:cxnSpLocks/>
            <a:endCxn id="21" idx="1"/>
          </p:cNvCxnSpPr>
          <p:nvPr/>
        </p:nvCxnSpPr>
        <p:spPr>
          <a:xfrm flipV="1">
            <a:off x="3491880" y="2287905"/>
            <a:ext cx="2849060" cy="2509247"/>
          </a:xfrm>
          <a:prstGeom prst="bentConnector3">
            <a:avLst>
              <a:gd name="adj1" fmla="val 76532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>
            <a:extLst>
              <a:ext uri="{FF2B5EF4-FFF2-40B4-BE49-F238E27FC236}">
                <a16:creationId xmlns:a16="http://schemas.microsoft.com/office/drawing/2014/main" id="{288F5446-A41E-8583-82FB-E69EDFE7CD7F}"/>
              </a:ext>
            </a:extLst>
          </p:cNvPr>
          <p:cNvSpPr/>
          <p:nvPr/>
        </p:nvSpPr>
        <p:spPr>
          <a:xfrm>
            <a:off x="1835696" y="4609591"/>
            <a:ext cx="1656184" cy="360040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6588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1C916D-DD26-F2D3-4837-BB0C29365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AD6790C-5E0E-8BD8-080E-EBFC208349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049161"/>
            <a:ext cx="2664296" cy="489768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F8559B-420A-FB83-6D6B-F01248702878}"/>
              </a:ext>
            </a:extLst>
          </p:cNvPr>
          <p:cNvSpPr txBox="1"/>
          <p:nvPr/>
        </p:nvSpPr>
        <p:spPr>
          <a:xfrm>
            <a:off x="395536" y="188640"/>
            <a:ext cx="58480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F37CB8-E079-E767-EE6A-4B05518EA718}"/>
              </a:ext>
            </a:extLst>
          </p:cNvPr>
          <p:cNvSpPr txBox="1"/>
          <p:nvPr/>
        </p:nvSpPr>
        <p:spPr>
          <a:xfrm>
            <a:off x="385757" y="689121"/>
            <a:ext cx="5416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12.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교육 진행을 위한 위치설정 허용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96C0398-CD48-D553-C23C-53E204950517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B75D88-C075-EEA6-4D93-DCEE56EACC18}"/>
              </a:ext>
            </a:extLst>
          </p:cNvPr>
          <p:cNvSpPr txBox="1"/>
          <p:nvPr/>
        </p:nvSpPr>
        <p:spPr>
          <a:xfrm>
            <a:off x="6340940" y="2010906"/>
            <a:ext cx="2448272" cy="1123384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차량주행 중 영상 시청을 방지하기 위한 위치설정허용입니다</a:t>
            </a:r>
            <a:r>
              <a:rPr lang="en-US" altLang="ko-KR" sz="1000" dirty="0"/>
              <a:t>. </a:t>
            </a:r>
          </a:p>
          <a:p>
            <a:r>
              <a:rPr lang="en-US" altLang="ko-KR" sz="1250" dirty="0"/>
              <a:t>‘</a:t>
            </a:r>
            <a:r>
              <a:rPr lang="en-US" altLang="ko-KR" sz="1250" dirty="0">
                <a:solidFill>
                  <a:srgbClr val="EE0000"/>
                </a:solidFill>
                <a:highlight>
                  <a:srgbClr val="FFFF00"/>
                </a:highlight>
              </a:rPr>
              <a:t>[</a:t>
            </a:r>
            <a:r>
              <a:rPr lang="ko-KR" altLang="en-US" sz="1250" dirty="0">
                <a:solidFill>
                  <a:srgbClr val="EE0000"/>
                </a:solidFill>
                <a:highlight>
                  <a:srgbClr val="FFFF00"/>
                </a:highlight>
              </a:rPr>
              <a:t>사이트에 있는 동안 허용</a:t>
            </a:r>
            <a:r>
              <a:rPr lang="en-US" altLang="ko-KR" sz="1250" dirty="0">
                <a:solidFill>
                  <a:srgbClr val="EE0000"/>
                </a:solidFill>
                <a:highlight>
                  <a:srgbClr val="FFFF00"/>
                </a:highlight>
              </a:rPr>
              <a:t>]’</a:t>
            </a:r>
            <a:r>
              <a:rPr lang="ko-KR" altLang="en-US" sz="1000" dirty="0"/>
              <a:t>버튼을 클릭해주세요</a:t>
            </a:r>
            <a:r>
              <a:rPr lang="en-US" altLang="ko-KR" sz="1000" dirty="0"/>
              <a:t>.</a:t>
            </a:r>
          </a:p>
          <a:p>
            <a:r>
              <a:rPr lang="ko-KR" altLang="en-US" sz="1250" u="sng" dirty="0">
                <a:solidFill>
                  <a:srgbClr val="EE0000"/>
                </a:solidFill>
                <a:highlight>
                  <a:srgbClr val="FFFF00"/>
                </a:highlight>
              </a:rPr>
              <a:t>허용하지 않을 시 교육 수강이 불가합니다</a:t>
            </a:r>
            <a:r>
              <a:rPr lang="en-US" altLang="ko-KR" sz="1250" dirty="0">
                <a:highlight>
                  <a:srgbClr val="FFFF00"/>
                </a:highlight>
              </a:rPr>
              <a:t>.</a:t>
            </a:r>
            <a:r>
              <a:rPr lang="en-US" altLang="ko-KR" sz="1000" dirty="0">
                <a:highlight>
                  <a:srgbClr val="FFFF00"/>
                </a:highlight>
              </a:rPr>
              <a:t> </a:t>
            </a:r>
            <a:endParaRPr lang="ko-KR" altLang="en-US" sz="1000" dirty="0">
              <a:highlight>
                <a:srgbClr val="FFFF00"/>
              </a:highlight>
            </a:endParaRPr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9AAA20CF-370D-D4A7-D83F-0B795F90A85E}"/>
              </a:ext>
            </a:extLst>
          </p:cNvPr>
          <p:cNvCxnSpPr>
            <a:cxnSpLocks/>
            <a:stCxn id="9" idx="3"/>
          </p:cNvCxnSpPr>
          <p:nvPr/>
        </p:nvCxnSpPr>
        <p:spPr>
          <a:xfrm flipV="1">
            <a:off x="3995936" y="2420888"/>
            <a:ext cx="2345004" cy="1192778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>
            <a:extLst>
              <a:ext uri="{FF2B5EF4-FFF2-40B4-BE49-F238E27FC236}">
                <a16:creationId xmlns:a16="http://schemas.microsoft.com/office/drawing/2014/main" id="{61FB330F-958D-88C1-BCA8-4829557B237D}"/>
              </a:ext>
            </a:extLst>
          </p:cNvPr>
          <p:cNvSpPr/>
          <p:nvPr/>
        </p:nvSpPr>
        <p:spPr>
          <a:xfrm>
            <a:off x="1763688" y="3429000"/>
            <a:ext cx="2232248" cy="3693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9285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545FDB6-2864-AFE0-6816-BE3257483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19" y="1052736"/>
            <a:ext cx="4642133" cy="47525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13.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학습하기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163121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학습하기 페이지에서 신청하신 교육에 대한 진도 현황을 확인하실 수 있습니다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교육은 동영상강의로 진행이 되며</a:t>
            </a:r>
            <a:r>
              <a:rPr lang="en-US" altLang="ko-KR" sz="1000" dirty="0"/>
              <a:t>, </a:t>
            </a:r>
            <a:r>
              <a:rPr lang="ko-KR" altLang="en-US" sz="1000" dirty="0">
                <a:solidFill>
                  <a:srgbClr val="FF0000"/>
                </a:solidFill>
              </a:rPr>
              <a:t>이전 </a:t>
            </a:r>
            <a:r>
              <a:rPr lang="ko-KR" altLang="en-US" sz="1000" dirty="0" err="1">
                <a:solidFill>
                  <a:srgbClr val="FF0000"/>
                </a:solidFill>
              </a:rPr>
              <a:t>차시의</a:t>
            </a:r>
            <a:r>
              <a:rPr lang="ko-KR" altLang="en-US" sz="1000" dirty="0">
                <a:solidFill>
                  <a:srgbClr val="FF0000"/>
                </a:solidFill>
              </a:rPr>
              <a:t> 동영상 시청을 완료하셔야만 </a:t>
            </a:r>
            <a:r>
              <a:rPr lang="ko-KR" altLang="en-US" sz="1000" dirty="0" err="1">
                <a:solidFill>
                  <a:srgbClr val="FF0000"/>
                </a:solidFill>
              </a:rPr>
              <a:t>다음차시로</a:t>
            </a:r>
            <a:r>
              <a:rPr lang="ko-KR" altLang="en-US" sz="1000" dirty="0">
                <a:solidFill>
                  <a:srgbClr val="FF0000"/>
                </a:solidFill>
              </a:rPr>
              <a:t> 순차적 진행이 가능</a:t>
            </a:r>
            <a:r>
              <a:rPr lang="ko-KR" altLang="en-US" sz="1000" dirty="0"/>
              <a:t>합니다</a:t>
            </a:r>
            <a:r>
              <a:rPr lang="en-US" altLang="ko-KR" sz="1000" dirty="0"/>
              <a:t>.</a:t>
            </a:r>
          </a:p>
          <a:p>
            <a:endParaRPr lang="en-US" altLang="ko-KR" sz="1000" dirty="0"/>
          </a:p>
          <a:p>
            <a:r>
              <a:rPr lang="ko-KR" altLang="en-US" sz="1000" dirty="0"/>
              <a:t>리스트 하단에 </a:t>
            </a:r>
            <a:r>
              <a:rPr lang="ko-KR" altLang="en-US" sz="1000" dirty="0">
                <a:solidFill>
                  <a:srgbClr val="FF0000"/>
                </a:solidFill>
              </a:rPr>
              <a:t>설문조사가 포함된 교육의 경우에는 설문응답 등록까지 완료하셔야만 정상적인 수료로 처리</a:t>
            </a:r>
            <a:r>
              <a:rPr lang="ko-KR" altLang="en-US" sz="1000" dirty="0"/>
              <a:t>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6340940" y="3068960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학습하기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클릭하여 동영상 시청을 진행합니다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2" name="꺾인 연결선 21"/>
          <p:cNvCxnSpPr>
            <a:cxnSpLocks/>
            <a:endCxn id="21" idx="1"/>
          </p:cNvCxnSpPr>
          <p:nvPr/>
        </p:nvCxnSpPr>
        <p:spPr>
          <a:xfrm flipV="1">
            <a:off x="5076056" y="3269015"/>
            <a:ext cx="1264884" cy="952073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연결선: 꺾임 8">
            <a:extLst>
              <a:ext uri="{FF2B5EF4-FFF2-40B4-BE49-F238E27FC236}">
                <a16:creationId xmlns:a16="http://schemas.microsoft.com/office/drawing/2014/main" id="{AF38A8A3-6606-2F88-A851-BD14867702FE}"/>
              </a:ext>
            </a:extLst>
          </p:cNvPr>
          <p:cNvCxnSpPr>
            <a:cxnSpLocks/>
            <a:stCxn id="16" idx="1"/>
          </p:cNvCxnSpPr>
          <p:nvPr/>
        </p:nvCxnSpPr>
        <p:spPr>
          <a:xfrm rot="10800000" flipV="1">
            <a:off x="5076056" y="2140137"/>
            <a:ext cx="1264884" cy="1128877"/>
          </a:xfrm>
          <a:prstGeom prst="bentConnector3">
            <a:avLst>
              <a:gd name="adj1" fmla="val 72032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0786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97965F7-9334-9836-3D78-850CE16F87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98" y="1089753"/>
            <a:ext cx="5283499" cy="48582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757" y="689121"/>
            <a:ext cx="2930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14. </a:t>
            </a:r>
            <a:r>
              <a:rPr lang="ko-KR" altLang="en-US" dirty="0" err="1"/>
              <a:t>나의강의실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학습하기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40940" y="1324530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[</a:t>
            </a:r>
            <a:r>
              <a:rPr lang="ko-KR" altLang="en-US" sz="1000" dirty="0"/>
              <a:t>학습하기</a:t>
            </a:r>
            <a:r>
              <a:rPr lang="en-US" altLang="ko-KR" sz="1000" dirty="0"/>
              <a:t>] </a:t>
            </a:r>
            <a:r>
              <a:rPr lang="ko-KR" altLang="en-US" sz="1000" dirty="0"/>
              <a:t>버튼을 클릭하시면 동영상강의 페이지로 이동되어 학습이 진행됩니다</a:t>
            </a:r>
            <a:r>
              <a:rPr lang="en-US" altLang="ko-KR" sz="1000" dirty="0"/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40940" y="5139842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 진행중인 교육과정 전체에 대한 </a:t>
            </a:r>
            <a:r>
              <a:rPr lang="ko-KR" altLang="en-US" sz="1000" dirty="0" err="1"/>
              <a:t>진도율</a:t>
            </a:r>
            <a:r>
              <a:rPr lang="ko-KR" altLang="en-US" sz="1000" dirty="0"/>
              <a:t> 및 교육 가능 기간이 표시됩니다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22" name="꺾인 연결선 21"/>
          <p:cNvCxnSpPr>
            <a:cxnSpLocks/>
            <a:endCxn id="21" idx="1"/>
          </p:cNvCxnSpPr>
          <p:nvPr/>
        </p:nvCxnSpPr>
        <p:spPr>
          <a:xfrm>
            <a:off x="5076056" y="5023733"/>
            <a:ext cx="1264884" cy="316164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40940" y="2488247"/>
            <a:ext cx="2448272" cy="2400657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동영상 하단 부에 동영상에 대한 제어가 가능한 버튼이 표시됩니다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 </a:t>
            </a:r>
            <a:r>
              <a:rPr lang="ko-KR" altLang="en-US" sz="1000" dirty="0">
                <a:solidFill>
                  <a:srgbClr val="00B0F0"/>
                </a:solidFill>
              </a:rPr>
              <a:t>재생 </a:t>
            </a:r>
            <a:r>
              <a:rPr lang="en-US" altLang="ko-KR" sz="1000" dirty="0"/>
              <a:t>: </a:t>
            </a:r>
            <a:r>
              <a:rPr lang="ko-KR" altLang="en-US" sz="1000" dirty="0"/>
              <a:t>정지된 동영상의 재생이 다시 시작됩니다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일시정지 </a:t>
            </a:r>
            <a:r>
              <a:rPr lang="en-US" altLang="ko-KR" sz="1000" dirty="0"/>
              <a:t>: </a:t>
            </a:r>
            <a:r>
              <a:rPr lang="ko-KR" altLang="en-US" sz="1000" dirty="0"/>
              <a:t>재생을 멈춥니다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◀◀</a:t>
            </a:r>
            <a:r>
              <a:rPr lang="en-US" altLang="ko-KR" sz="1000" dirty="0">
                <a:solidFill>
                  <a:srgbClr val="00B0F0"/>
                </a:solidFill>
              </a:rPr>
              <a:t>(-5</a:t>
            </a:r>
            <a:r>
              <a:rPr lang="ko-KR" altLang="en-US" sz="1000" dirty="0">
                <a:solidFill>
                  <a:srgbClr val="00B0F0"/>
                </a:solidFill>
              </a:rPr>
              <a:t>초</a:t>
            </a:r>
            <a:r>
              <a:rPr lang="en-US" altLang="ko-KR" sz="1000" dirty="0">
                <a:solidFill>
                  <a:srgbClr val="00B0F0"/>
                </a:solidFill>
              </a:rPr>
              <a:t>)</a:t>
            </a:r>
            <a:r>
              <a:rPr lang="ko-KR" altLang="en-US" sz="1000" dirty="0">
                <a:solidFill>
                  <a:srgbClr val="00B0F0"/>
                </a:solidFill>
              </a:rPr>
              <a:t> </a:t>
            </a:r>
            <a:r>
              <a:rPr lang="en-US" altLang="ko-KR" sz="1000" dirty="0"/>
              <a:t>: </a:t>
            </a:r>
            <a:r>
              <a:rPr lang="ko-KR" altLang="en-US" sz="1000" dirty="0"/>
              <a:t>누르실 때 마다 동영상의 </a:t>
            </a:r>
            <a:r>
              <a:rPr lang="en-US" altLang="ko-KR" sz="1000" dirty="0"/>
              <a:t>5</a:t>
            </a:r>
            <a:r>
              <a:rPr lang="ko-KR" altLang="en-US" sz="1000" dirty="0"/>
              <a:t>초 이전 재생시점으로 이동합니다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시청 중 재확인이 필요한 내용이 있을 경우 사용 가능합니다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단</a:t>
            </a:r>
            <a:r>
              <a:rPr lang="en-US" altLang="ko-KR" sz="1000" dirty="0"/>
              <a:t>,</a:t>
            </a:r>
            <a:r>
              <a:rPr lang="ko-KR" altLang="en-US" sz="1000" dirty="0"/>
              <a:t> 해당 버튼 클릭 후 다시 원래의 위치로 즉각 이동할 수 없습니다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음량▲ </a:t>
            </a:r>
            <a:r>
              <a:rPr lang="en-US" altLang="ko-KR" sz="1000" dirty="0"/>
              <a:t>: </a:t>
            </a:r>
            <a:r>
              <a:rPr lang="ko-KR" altLang="en-US" sz="1000" dirty="0"/>
              <a:t>영상의 볼륨을 높입니다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00B0F0"/>
                </a:solidFill>
              </a:rPr>
              <a:t>- </a:t>
            </a:r>
            <a:r>
              <a:rPr lang="ko-KR" altLang="en-US" sz="1000" dirty="0">
                <a:solidFill>
                  <a:srgbClr val="00B0F0"/>
                </a:solidFill>
              </a:rPr>
              <a:t>음량▼ </a:t>
            </a:r>
            <a:r>
              <a:rPr lang="en-US" altLang="ko-KR" sz="1000" dirty="0"/>
              <a:t>: </a:t>
            </a:r>
            <a:r>
              <a:rPr lang="ko-KR" altLang="en-US" sz="1000" dirty="0"/>
              <a:t>영상의 볼륨을 줄입니다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/>
              <a:t>- </a:t>
            </a:r>
            <a:r>
              <a:rPr lang="ko-KR" altLang="en-US" sz="1000" dirty="0"/>
              <a:t>동영상의 전체 재생시간 대비 현재 진행된 시간을 표시 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3" name="꺾인 연결선 12"/>
          <p:cNvCxnSpPr>
            <a:cxnSpLocks/>
            <a:endCxn id="12" idx="1"/>
          </p:cNvCxnSpPr>
          <p:nvPr/>
        </p:nvCxnSpPr>
        <p:spPr>
          <a:xfrm flipV="1">
            <a:off x="2555776" y="3688576"/>
            <a:ext cx="3785164" cy="682945"/>
          </a:xfrm>
          <a:prstGeom prst="bentConnector3">
            <a:avLst>
              <a:gd name="adj1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340940" y="1999744"/>
            <a:ext cx="2448272" cy="400110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해당 동영상의 전체적인 진도율이 그래프형태로 실시간 표현됩니다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cxnSp>
        <p:nvCxnSpPr>
          <p:cNvPr id="17" name="꺾인 연결선 16"/>
          <p:cNvCxnSpPr>
            <a:cxnSpLocks/>
            <a:endCxn id="15" idx="1"/>
          </p:cNvCxnSpPr>
          <p:nvPr/>
        </p:nvCxnSpPr>
        <p:spPr>
          <a:xfrm rot="5400000" flipH="1" flipV="1">
            <a:off x="4844817" y="2431039"/>
            <a:ext cx="1727363" cy="1264884"/>
          </a:xfrm>
          <a:prstGeom prst="bentConnector2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B2ED944-848A-75C5-7F0A-B7E86C2B6C1D}"/>
              </a:ext>
            </a:extLst>
          </p:cNvPr>
          <p:cNvSpPr/>
          <p:nvPr/>
        </p:nvSpPr>
        <p:spPr>
          <a:xfrm>
            <a:off x="755576" y="3953104"/>
            <a:ext cx="4536504" cy="267984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5046328E-A1F1-FEEB-8357-F42C37DF128D}"/>
              </a:ext>
            </a:extLst>
          </p:cNvPr>
          <p:cNvSpPr/>
          <p:nvPr/>
        </p:nvSpPr>
        <p:spPr>
          <a:xfrm>
            <a:off x="858844" y="4252389"/>
            <a:ext cx="1696932" cy="2567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46298D7-4DFC-94F3-2EF5-12A5C5472540}"/>
              </a:ext>
            </a:extLst>
          </p:cNvPr>
          <p:cNvSpPr/>
          <p:nvPr/>
        </p:nvSpPr>
        <p:spPr>
          <a:xfrm>
            <a:off x="755576" y="4685074"/>
            <a:ext cx="4320480" cy="68814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0291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A3AA19-1093-8F58-4BDE-1D93936E2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EFD1057-960F-0F85-4D8A-2454EC62A0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27" y="1202468"/>
            <a:ext cx="3738383" cy="48908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498662-5B11-A871-5B4B-AFC3DAE4017A}"/>
              </a:ext>
            </a:extLst>
          </p:cNvPr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FFF5AA-0B74-45B5-8D9D-3826E1802666}"/>
              </a:ext>
            </a:extLst>
          </p:cNvPr>
          <p:cNvSpPr txBox="1"/>
          <p:nvPr/>
        </p:nvSpPr>
        <p:spPr>
          <a:xfrm>
            <a:off x="385757" y="689121"/>
            <a:ext cx="4411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15.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다음 강의 진행 </a:t>
            </a:r>
            <a:r>
              <a:rPr lang="ko-KR" altLang="en-US" dirty="0" err="1"/>
              <a:t>팝업창</a:t>
            </a:r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7AD3229-3B2F-0A74-40E6-9471C262224A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E11042A-5D53-06A3-8434-8C11F4C05D84}"/>
              </a:ext>
            </a:extLst>
          </p:cNvPr>
          <p:cNvSpPr txBox="1"/>
          <p:nvPr/>
        </p:nvSpPr>
        <p:spPr>
          <a:xfrm>
            <a:off x="6340940" y="38111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하나의 강의가  종료할 때마다 다음 강의를 진행하기 위한 팝업창이 등장합니다</a:t>
            </a:r>
            <a:r>
              <a:rPr lang="en-US" altLang="ko-KR" sz="1000" dirty="0"/>
              <a:t>. </a:t>
            </a:r>
            <a:r>
              <a:rPr lang="ko-KR" altLang="en-US" sz="1000" dirty="0"/>
              <a:t>계속 진행을 원하실 경우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됩니다</a:t>
            </a:r>
            <a:r>
              <a:rPr lang="en-US" altLang="ko-KR" sz="1000" dirty="0"/>
              <a:t>.</a:t>
            </a:r>
            <a:endParaRPr lang="en-US" altLang="ko-KR" sz="1000" dirty="0">
              <a:solidFill>
                <a:srgbClr val="EE0000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D0E42EA-F4B6-A974-2C21-9F4269EB6D19}"/>
              </a:ext>
            </a:extLst>
          </p:cNvPr>
          <p:cNvSpPr/>
          <p:nvPr/>
        </p:nvSpPr>
        <p:spPr>
          <a:xfrm>
            <a:off x="3545495" y="4149080"/>
            <a:ext cx="666465" cy="288032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00A2A518-5933-A18D-3DEA-1E24F415B186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 flipV="1">
            <a:off x="4211960" y="4165049"/>
            <a:ext cx="2128980" cy="128047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59778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8C7D20-70C6-D692-707A-99941CCD7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7B6B8BC-7663-9608-7A36-538E62EDD108}"/>
              </a:ext>
            </a:extLst>
          </p:cNvPr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A679EE-F5D7-3865-957E-FD6770EB59F6}"/>
              </a:ext>
            </a:extLst>
          </p:cNvPr>
          <p:cNvSpPr txBox="1"/>
          <p:nvPr/>
        </p:nvSpPr>
        <p:spPr>
          <a:xfrm>
            <a:off x="385757" y="689121"/>
            <a:ext cx="3555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16.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설문조사 참여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BA826ED-F3F3-B9D4-C2E4-AA67002034C6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BB7F0D-FFAB-1FF8-86DF-250C024EDFBE}"/>
              </a:ext>
            </a:extLst>
          </p:cNvPr>
          <p:cNvSpPr txBox="1"/>
          <p:nvPr/>
        </p:nvSpPr>
        <p:spPr>
          <a:xfrm>
            <a:off x="6340940" y="3811106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교육을 모두 수강하신 후</a:t>
            </a:r>
            <a:r>
              <a:rPr lang="en-US" altLang="ko-KR" sz="1000" dirty="0">
                <a:solidFill>
                  <a:srgbClr val="EE0000"/>
                </a:solidFill>
              </a:rPr>
              <a:t>, </a:t>
            </a:r>
            <a:r>
              <a:rPr lang="ko-KR" altLang="en-US" sz="1000" dirty="0"/>
              <a:t>설문조사를 완료하셔야 수료처리가 됩니다</a:t>
            </a:r>
            <a:r>
              <a:rPr lang="en-US" altLang="ko-KR" sz="1000" dirty="0"/>
              <a:t>.</a:t>
            </a:r>
          </a:p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참여하기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설문조사 페이지로 이동되어 설문이 진행됩니다</a:t>
            </a:r>
            <a:r>
              <a:rPr lang="en-US" altLang="ko-KR" sz="1000" dirty="0"/>
              <a:t>.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45F7759-B01B-AFBF-BE8F-EBCA364599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26" y="1189602"/>
            <a:ext cx="5256853" cy="466323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33FAEB72-FE5C-758A-171D-FA9C2F298098}"/>
              </a:ext>
            </a:extLst>
          </p:cNvPr>
          <p:cNvSpPr/>
          <p:nvPr/>
        </p:nvSpPr>
        <p:spPr>
          <a:xfrm>
            <a:off x="4716016" y="4437112"/>
            <a:ext cx="792088" cy="43204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D183F3B-3460-CF56-2157-7D88F704E6A7}"/>
              </a:ext>
            </a:extLst>
          </p:cNvPr>
          <p:cNvCxnSpPr>
            <a:stCxn id="7" idx="3"/>
          </p:cNvCxnSpPr>
          <p:nvPr/>
        </p:nvCxnSpPr>
        <p:spPr>
          <a:xfrm flipV="1">
            <a:off x="5508104" y="4077072"/>
            <a:ext cx="832836" cy="576064"/>
          </a:xfrm>
          <a:prstGeom prst="bentConnector3">
            <a:avLst/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42641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116AC1-0FA4-5399-322E-8F48D027BC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304E3D0-FA6D-73CF-A8FF-717EA0064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81056"/>
            <a:ext cx="5551470" cy="475252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03B1DE3-192A-6241-9457-C4921E5BB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86" y="1192885"/>
            <a:ext cx="5551470" cy="47525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E5E2A9-F947-F190-BAD9-7CA8D824C514}"/>
              </a:ext>
            </a:extLst>
          </p:cNvPr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C34DA9-C38C-02AE-4CAA-B278AD8ED186}"/>
              </a:ext>
            </a:extLst>
          </p:cNvPr>
          <p:cNvSpPr txBox="1"/>
          <p:nvPr/>
        </p:nvSpPr>
        <p:spPr>
          <a:xfrm>
            <a:off x="385757" y="689121"/>
            <a:ext cx="4411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17.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설문조사 작성 후 제출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50CBF4E-875E-A8FE-08FF-4752A15C3162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4E6FC1-B492-65E6-2AA0-E3EA45592486}"/>
              </a:ext>
            </a:extLst>
          </p:cNvPr>
          <p:cNvSpPr txBox="1"/>
          <p:nvPr/>
        </p:nvSpPr>
        <p:spPr>
          <a:xfrm>
            <a:off x="6340940" y="3811106"/>
            <a:ext cx="2448272" cy="553998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/>
              <a:t>16</a:t>
            </a:r>
            <a:r>
              <a:rPr lang="ko-KR" altLang="en-US" sz="1000" dirty="0"/>
              <a:t>개의 문항을 설문을 마친 후에 </a:t>
            </a:r>
            <a:r>
              <a:rPr lang="en-US" altLang="ko-KR" sz="1000" dirty="0"/>
              <a:t>,</a:t>
            </a:r>
            <a:r>
              <a:rPr lang="en-US" altLang="ko-KR" sz="1000" dirty="0">
                <a:solidFill>
                  <a:srgbClr val="EE0000"/>
                </a:solidFill>
              </a:rPr>
              <a:t> [</a:t>
            </a:r>
            <a:r>
              <a:rPr lang="ko-KR" altLang="en-US" sz="1000" dirty="0">
                <a:solidFill>
                  <a:srgbClr val="EE0000"/>
                </a:solidFill>
              </a:rPr>
              <a:t>참여하기</a:t>
            </a:r>
            <a:r>
              <a:rPr lang="en-US" altLang="ko-KR" sz="1000" dirty="0">
                <a:solidFill>
                  <a:srgbClr val="EE0000"/>
                </a:solidFill>
              </a:rPr>
              <a:t>] </a:t>
            </a:r>
            <a:r>
              <a:rPr lang="ko-KR" altLang="en-US" sz="1000" dirty="0"/>
              <a:t>버튼을 클릭하시면 설문조사가 완료됩니다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140E324-67FF-7EBE-BFC8-E03A7B983DEB}"/>
              </a:ext>
            </a:extLst>
          </p:cNvPr>
          <p:cNvSpPr/>
          <p:nvPr/>
        </p:nvSpPr>
        <p:spPr>
          <a:xfrm>
            <a:off x="1331640" y="5525194"/>
            <a:ext cx="792088" cy="43204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DCC25CBB-1BB2-6F40-1A4B-FC604BCF8282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 flipV="1">
            <a:off x="2123728" y="4088105"/>
            <a:ext cx="4217212" cy="1653113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34418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9561ED-6E00-8CED-BFB0-D789D36EC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E0A62F78-AFAC-3ED2-E9DD-23A24626F1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98637"/>
            <a:ext cx="4608512" cy="45506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7C6701A-6DAB-5E08-FA6F-016FE5F6C90D}"/>
              </a:ext>
            </a:extLst>
          </p:cNvPr>
          <p:cNvSpPr txBox="1"/>
          <p:nvPr/>
        </p:nvSpPr>
        <p:spPr>
          <a:xfrm>
            <a:off x="395536" y="188640"/>
            <a:ext cx="58721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수강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4D4661-21DA-60F0-A6CA-09566ECBAFB4}"/>
              </a:ext>
            </a:extLst>
          </p:cNvPr>
          <p:cNvSpPr txBox="1"/>
          <p:nvPr/>
        </p:nvSpPr>
        <p:spPr>
          <a:xfrm>
            <a:off x="385757" y="689121"/>
            <a:ext cx="3324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18. </a:t>
            </a:r>
            <a:r>
              <a:rPr lang="ko-KR" altLang="en-US" dirty="0"/>
              <a:t>나의 강의실 </a:t>
            </a:r>
            <a:r>
              <a:rPr lang="en-US" altLang="ko-KR" dirty="0"/>
              <a:t>– </a:t>
            </a:r>
            <a:r>
              <a:rPr lang="ko-KR" altLang="en-US" dirty="0"/>
              <a:t>수료증 출력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C11C804-196A-8450-2EBA-A877CD1FA7DF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57147C-F8E5-B906-6C06-9F0708F1C1B8}"/>
              </a:ext>
            </a:extLst>
          </p:cNvPr>
          <p:cNvSpPr txBox="1"/>
          <p:nvPr/>
        </p:nvSpPr>
        <p:spPr>
          <a:xfrm>
            <a:off x="6340940" y="3050604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설문조사 완료 후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수료확인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수료증을 확인할 수 있습니다</a:t>
            </a:r>
            <a:r>
              <a:rPr lang="en-US" altLang="ko-KR" sz="1000" dirty="0"/>
              <a:t>. </a:t>
            </a:r>
            <a:r>
              <a:rPr lang="ko-KR" altLang="en-US" sz="1000" dirty="0"/>
              <a:t>단</a:t>
            </a:r>
            <a:r>
              <a:rPr lang="en-US" altLang="ko-KR" sz="1000" dirty="0"/>
              <a:t>, </a:t>
            </a:r>
            <a:r>
              <a:rPr lang="ko-KR" altLang="en-US" sz="1000" dirty="0"/>
              <a:t>수료증 출력을 원하시는 경우 </a:t>
            </a:r>
            <a:r>
              <a:rPr lang="en-US" altLang="ko-KR" sz="1000" dirty="0"/>
              <a:t>PC</a:t>
            </a:r>
            <a:r>
              <a:rPr lang="ko-KR" altLang="en-US" sz="1000" dirty="0"/>
              <a:t>에서만 출력이 가능합니다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C8724B9-F45B-6DD8-9699-79B580821887}"/>
              </a:ext>
            </a:extLst>
          </p:cNvPr>
          <p:cNvSpPr/>
          <p:nvPr/>
        </p:nvSpPr>
        <p:spPr>
          <a:xfrm>
            <a:off x="4227590" y="3811106"/>
            <a:ext cx="792088" cy="43204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C76358B8-AE89-0EDA-A00A-3E6CFB0108C7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 flipV="1">
            <a:off x="5019678" y="3404547"/>
            <a:ext cx="1321262" cy="622583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28125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E28AD-2C29-87D9-2706-2B69A43D6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BB45030-257F-20FE-16D6-91F72BAF8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17" y="1221093"/>
            <a:ext cx="4587599" cy="46531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FC2679-BB4B-868B-7BAE-F74CBEAD730A}"/>
              </a:ext>
            </a:extLst>
          </p:cNvPr>
          <p:cNvSpPr txBox="1"/>
          <p:nvPr/>
        </p:nvSpPr>
        <p:spPr>
          <a:xfrm>
            <a:off x="395536" y="188640"/>
            <a:ext cx="6968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F99B71-43E1-B5A8-B7FD-CEA02999809E}"/>
              </a:ext>
            </a:extLst>
          </p:cNvPr>
          <p:cNvSpPr txBox="1"/>
          <p:nvPr/>
        </p:nvSpPr>
        <p:spPr>
          <a:xfrm>
            <a:off x="385757" y="689121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19. </a:t>
            </a:r>
            <a:r>
              <a:rPr lang="ko-KR" altLang="en-US" dirty="0"/>
              <a:t>예약 수정</a:t>
            </a:r>
            <a:r>
              <a:rPr lang="en-US" altLang="ko-KR" dirty="0"/>
              <a:t>/</a:t>
            </a:r>
            <a:r>
              <a:rPr lang="ko-KR" altLang="en-US" dirty="0"/>
              <a:t>취소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77D1627-54A3-8BCD-E07A-CC98149B5795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9552D5C-0789-2080-0BBA-84D1C3DD72ED}"/>
              </a:ext>
            </a:extLst>
          </p:cNvPr>
          <p:cNvSpPr txBox="1"/>
          <p:nvPr/>
        </p:nvSpPr>
        <p:spPr>
          <a:xfrm>
            <a:off x="6340940" y="3050604"/>
            <a:ext cx="2448272" cy="707886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000" dirty="0"/>
              <a:t>상단의 </a:t>
            </a:r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예약수정</a:t>
            </a:r>
            <a:r>
              <a:rPr lang="en-US" altLang="ko-KR" sz="1000" dirty="0">
                <a:solidFill>
                  <a:srgbClr val="EE0000"/>
                </a:solidFill>
              </a:rPr>
              <a:t>/</a:t>
            </a:r>
            <a:r>
              <a:rPr lang="ko-KR" altLang="en-US" sz="1000" dirty="0">
                <a:solidFill>
                  <a:srgbClr val="EE0000"/>
                </a:solidFill>
              </a:rPr>
              <a:t>취소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>
                <a:solidFill>
                  <a:srgbClr val="EE0000"/>
                </a:solidFill>
              </a:rPr>
              <a:t> </a:t>
            </a:r>
            <a:r>
              <a:rPr lang="ko-KR" altLang="en-US" sz="1000" dirty="0"/>
              <a:t>버튼 클릭하시면 </a:t>
            </a:r>
            <a:r>
              <a:rPr lang="en-US" altLang="ko-KR" sz="1000" dirty="0"/>
              <a:t>‘</a:t>
            </a:r>
            <a:r>
              <a:rPr lang="ko-KR" altLang="en-US" sz="1000" dirty="0"/>
              <a:t>예약관리</a:t>
            </a:r>
            <a:r>
              <a:rPr lang="en-US" altLang="ko-KR" sz="1000" dirty="0"/>
              <a:t>’</a:t>
            </a:r>
            <a:r>
              <a:rPr lang="ko-KR" altLang="en-US" sz="1000" dirty="0"/>
              <a:t>창으로 이동하여 예약하신 신청정보를 수정하거나 교육을 취소하실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5B39EFB-96D5-0689-0249-DA13DC6A51B8}"/>
              </a:ext>
            </a:extLst>
          </p:cNvPr>
          <p:cNvSpPr/>
          <p:nvPr/>
        </p:nvSpPr>
        <p:spPr>
          <a:xfrm>
            <a:off x="2429178" y="1519620"/>
            <a:ext cx="576064" cy="30879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6C5D5AE6-3BEF-5CB5-6186-F6480576FFB8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>
            <a:off x="3005242" y="1674019"/>
            <a:ext cx="3335698" cy="1730528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6022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95F5BA-7FF3-BF47-2EA3-F5CE6C65B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8DD0CAB2-598F-9762-330B-0D7B3430D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1058453"/>
            <a:ext cx="4713337" cy="48908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B09615-0FD7-E4EC-2A67-65A3012B5FEA}"/>
              </a:ext>
            </a:extLst>
          </p:cNvPr>
          <p:cNvSpPr txBox="1"/>
          <p:nvPr/>
        </p:nvSpPr>
        <p:spPr>
          <a:xfrm>
            <a:off x="395536" y="188640"/>
            <a:ext cx="6968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대구광역시 교통연수원 온라인교육 예약 수정</a:t>
            </a:r>
            <a:r>
              <a:rPr lang="en-US" altLang="ko-KR" dirty="0"/>
              <a:t>/</a:t>
            </a:r>
            <a:r>
              <a:rPr lang="ko-KR" altLang="en-US" dirty="0"/>
              <a:t>취소 </a:t>
            </a:r>
            <a:r>
              <a:rPr lang="en-US" altLang="ko-KR" dirty="0"/>
              <a:t>– </a:t>
            </a:r>
            <a:r>
              <a:rPr lang="ko-KR" altLang="en-US" dirty="0"/>
              <a:t>모바일 버전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7E81F5-7302-383A-E869-E6B9ECC9728C}"/>
              </a:ext>
            </a:extLst>
          </p:cNvPr>
          <p:cNvSpPr txBox="1"/>
          <p:nvPr/>
        </p:nvSpPr>
        <p:spPr>
          <a:xfrm>
            <a:off x="385757" y="689121"/>
            <a:ext cx="2129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20. </a:t>
            </a:r>
            <a:r>
              <a:rPr lang="ko-KR" altLang="en-US" dirty="0"/>
              <a:t>예약 수정</a:t>
            </a:r>
            <a:r>
              <a:rPr lang="en-US" altLang="ko-KR" dirty="0"/>
              <a:t>/</a:t>
            </a:r>
            <a:r>
              <a:rPr lang="ko-KR" altLang="en-US" dirty="0"/>
              <a:t>취소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DED220B-24B3-8F63-076C-BB3556D3280E}"/>
              </a:ext>
            </a:extLst>
          </p:cNvPr>
          <p:cNvSpPr/>
          <p:nvPr/>
        </p:nvSpPr>
        <p:spPr>
          <a:xfrm>
            <a:off x="6228184" y="1196752"/>
            <a:ext cx="2664296" cy="47525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D32951-7F3E-25B9-B0E4-B27C4318E663}"/>
              </a:ext>
            </a:extLst>
          </p:cNvPr>
          <p:cNvSpPr txBox="1"/>
          <p:nvPr/>
        </p:nvSpPr>
        <p:spPr>
          <a:xfrm>
            <a:off x="6340940" y="3296017"/>
            <a:ext cx="2448272" cy="861774"/>
          </a:xfrm>
          <a:prstGeom prst="rect">
            <a:avLst/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수정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예약내용을 </a:t>
            </a:r>
            <a:endParaRPr lang="en-US" altLang="ko-KR" sz="1000" dirty="0"/>
          </a:p>
          <a:p>
            <a:r>
              <a:rPr lang="ko-KR" altLang="en-US" sz="1000" dirty="0"/>
              <a:t>수정할 수 있습니다</a:t>
            </a:r>
            <a:r>
              <a:rPr lang="en-US" altLang="ko-KR" sz="1000" dirty="0"/>
              <a:t>.</a:t>
            </a:r>
          </a:p>
          <a:p>
            <a:endParaRPr lang="en-US" altLang="ko-KR" sz="1000" dirty="0">
              <a:solidFill>
                <a:srgbClr val="EE0000"/>
              </a:solidFill>
            </a:endParaRPr>
          </a:p>
          <a:p>
            <a:r>
              <a:rPr lang="en-US" altLang="ko-KR" sz="1000" dirty="0">
                <a:solidFill>
                  <a:srgbClr val="EE0000"/>
                </a:solidFill>
              </a:rPr>
              <a:t>[</a:t>
            </a:r>
            <a:r>
              <a:rPr lang="ko-KR" altLang="en-US" sz="1000" dirty="0">
                <a:solidFill>
                  <a:srgbClr val="EE0000"/>
                </a:solidFill>
              </a:rPr>
              <a:t>취소</a:t>
            </a:r>
            <a:r>
              <a:rPr lang="en-US" altLang="ko-KR" sz="1000" dirty="0">
                <a:solidFill>
                  <a:srgbClr val="EE0000"/>
                </a:solidFill>
              </a:rPr>
              <a:t>]</a:t>
            </a:r>
            <a:r>
              <a:rPr lang="ko-KR" altLang="en-US" sz="1000" dirty="0"/>
              <a:t>버튼을 클릭하시면 예약내역을</a:t>
            </a:r>
            <a:endParaRPr lang="en-US" altLang="ko-KR" sz="1000" dirty="0"/>
          </a:p>
          <a:p>
            <a:r>
              <a:rPr lang="ko-KR" altLang="en-US" sz="1000" dirty="0"/>
              <a:t>취소할 수 있습니다</a:t>
            </a:r>
            <a:r>
              <a:rPr lang="en-US" altLang="ko-KR" sz="1000" dirty="0"/>
              <a:t>.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5FE0C67-54CB-1300-04D6-64EB1B66C071}"/>
              </a:ext>
            </a:extLst>
          </p:cNvPr>
          <p:cNvSpPr/>
          <p:nvPr/>
        </p:nvSpPr>
        <p:spPr>
          <a:xfrm>
            <a:off x="4716016" y="3173204"/>
            <a:ext cx="576064" cy="308798"/>
          </a:xfrm>
          <a:prstGeom prst="rect">
            <a:avLst/>
          </a:prstGeom>
          <a:noFill/>
          <a:ln>
            <a:solidFill>
              <a:srgbClr val="EE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연결선: 꺾임 9">
            <a:extLst>
              <a:ext uri="{FF2B5EF4-FFF2-40B4-BE49-F238E27FC236}">
                <a16:creationId xmlns:a16="http://schemas.microsoft.com/office/drawing/2014/main" id="{0F65FE4C-A01F-3DC7-2423-7B0255ACDA5B}"/>
              </a:ext>
            </a:extLst>
          </p:cNvPr>
          <p:cNvCxnSpPr>
            <a:cxnSpLocks/>
            <a:stCxn id="7" idx="3"/>
            <a:endCxn id="16" idx="1"/>
          </p:cNvCxnSpPr>
          <p:nvPr/>
        </p:nvCxnSpPr>
        <p:spPr>
          <a:xfrm>
            <a:off x="5292080" y="3327603"/>
            <a:ext cx="1048860" cy="399301"/>
          </a:xfrm>
          <a:prstGeom prst="bentConnector3">
            <a:avLst>
              <a:gd name="adj1" fmla="val 50000"/>
            </a:avLst>
          </a:prstGeom>
          <a:ln w="28575">
            <a:solidFill>
              <a:srgbClr val="EE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4288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91880" y="2924944"/>
            <a:ext cx="20585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감사합니다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8184" y="4797152"/>
            <a:ext cx="23807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문의 </a:t>
            </a: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053)765-3000</a:t>
            </a:r>
          </a:p>
          <a:p>
            <a:pPr algn="r"/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교학과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3553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1178</TotalTime>
  <Words>1012</Words>
  <Application>Microsoft Office PowerPoint</Application>
  <PresentationFormat>화면 슬라이드 쇼(4:3)</PresentationFormat>
  <Paragraphs>125</Paragraphs>
  <Slides>22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5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Jisung Jeon</dc:creator>
  <cp:lastModifiedBy>지민 김</cp:lastModifiedBy>
  <cp:revision>53</cp:revision>
  <dcterms:created xsi:type="dcterms:W3CDTF">2021-03-09T06:16:38Z</dcterms:created>
  <dcterms:modified xsi:type="dcterms:W3CDTF">2026-05-22T00:57:22Z</dcterms:modified>
</cp:coreProperties>
</file>